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2" r:id="rId1"/>
  </p:sldMasterIdLst>
  <p:notesMasterIdLst>
    <p:notesMasterId r:id="rId21"/>
  </p:notesMasterIdLst>
  <p:sldIdLst>
    <p:sldId id="257" r:id="rId2"/>
    <p:sldId id="258" r:id="rId3"/>
    <p:sldId id="270" r:id="rId4"/>
    <p:sldId id="267" r:id="rId5"/>
    <p:sldId id="273" r:id="rId6"/>
    <p:sldId id="277" r:id="rId7"/>
    <p:sldId id="279" r:id="rId8"/>
    <p:sldId id="280" r:id="rId9"/>
    <p:sldId id="281" r:id="rId10"/>
    <p:sldId id="282" r:id="rId11"/>
    <p:sldId id="259" r:id="rId12"/>
    <p:sldId id="263" r:id="rId13"/>
    <p:sldId id="276" r:id="rId14"/>
    <p:sldId id="265" r:id="rId15"/>
    <p:sldId id="274" r:id="rId16"/>
    <p:sldId id="260" r:id="rId17"/>
    <p:sldId id="261" r:id="rId18"/>
    <p:sldId id="272" r:id="rId19"/>
    <p:sldId id="26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2832F5-EA01-48E5-B403-87E193F50680}">
          <p14:sldIdLst>
            <p14:sldId id="257"/>
            <p14:sldId id="258"/>
            <p14:sldId id="270"/>
            <p14:sldId id="267"/>
            <p14:sldId id="273"/>
            <p14:sldId id="277"/>
            <p14:sldId id="279"/>
            <p14:sldId id="280"/>
            <p14:sldId id="281"/>
            <p14:sldId id="282"/>
            <p14:sldId id="259"/>
            <p14:sldId id="263"/>
            <p14:sldId id="276"/>
            <p14:sldId id="265"/>
            <p14:sldId id="274"/>
            <p14:sldId id="260"/>
            <p14:sldId id="261"/>
            <p14:sldId id="272"/>
            <p14:sldId id="268"/>
          </p14:sldIdLst>
        </p14:section>
        <p14:section name="Project Overview" id="{087866C3-7028-482C-8D34-6BF5363FBD75}">
          <p14:sldIdLst/>
        </p14:section>
        <p14:section name="Status Update" id="{521DEF98-8796-4632-831A-16252E9A6054}">
          <p14:sldIdLst/>
        </p14:section>
        <p14:section name="Timeline" id="{CF24EBA6-C924-424D-AC31-A4B9992A87E0}">
          <p14:sldIdLst/>
        </p14:section>
        <p14:section name="Next Steps and Action Items" id="{C24C98EC-938D-4034-8DB8-5E8DBF16E3CB}">
          <p14:sldIdLst/>
        </p14:section>
        <p14:section name="Appendix" id="{E35CCD6A-2288-476E-BC93-C75323AE1F3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5" d="100"/>
          <a:sy n="95" d="100"/>
        </p:scale>
        <p:origin x="-92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57903F-6B5D-0043-85D8-D41055EB5871}" type="datetimeFigureOut">
              <a:rPr lang="en-US" smtClean="0"/>
              <a:t>3/29/17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7720BE-F8C9-2449-B402-1450B017A738}" type="slidenum">
              <a:rPr lang="en-US" smtClean="0"/>
              <a:t>‹#›</a:t>
            </a:fld>
            <a:endParaRPr lang="en-US"/>
          </a:p>
        </p:txBody>
      </p:sp>
    </p:spTree>
    <p:extLst>
      <p:ext uri="{BB962C8B-B14F-4D97-AF65-F5344CB8AC3E}">
        <p14:creationId xmlns:p14="http://schemas.microsoft.com/office/powerpoint/2010/main" val="34493763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Risk, shoppers, vendors</a:t>
            </a:r>
            <a:endParaRPr lang="en-US" dirty="0"/>
          </a:p>
        </p:txBody>
      </p:sp>
      <p:sp>
        <p:nvSpPr>
          <p:cNvPr id="4" name="Slide Number Placeholder 3"/>
          <p:cNvSpPr>
            <a:spLocks noGrp="1"/>
          </p:cNvSpPr>
          <p:nvPr>
            <p:ph type="sldNum" sz="quarter" idx="10"/>
          </p:nvPr>
        </p:nvSpPr>
        <p:spPr/>
        <p:txBody>
          <a:bodyPr/>
          <a:lstStyle/>
          <a:p>
            <a:fld id="{CC7720BE-F8C9-2449-B402-1450B017A738}" type="slidenum">
              <a:rPr lang="en-US" smtClean="0"/>
              <a:t>2</a:t>
            </a:fld>
            <a:endParaRPr lang="en-US"/>
          </a:p>
        </p:txBody>
      </p:sp>
    </p:spTree>
    <p:extLst>
      <p:ext uri="{BB962C8B-B14F-4D97-AF65-F5344CB8AC3E}">
        <p14:creationId xmlns:p14="http://schemas.microsoft.com/office/powerpoint/2010/main" val="319626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Crossroads FM Takoma Park MD</a:t>
            </a:r>
            <a:endParaRPr lang="en-US" dirty="0"/>
          </a:p>
        </p:txBody>
      </p:sp>
      <p:sp>
        <p:nvSpPr>
          <p:cNvPr id="4" name="Slide Number Placeholder 3"/>
          <p:cNvSpPr>
            <a:spLocks noGrp="1"/>
          </p:cNvSpPr>
          <p:nvPr>
            <p:ph type="sldNum" sz="quarter" idx="10"/>
          </p:nvPr>
        </p:nvSpPr>
        <p:spPr/>
        <p:txBody>
          <a:bodyPr/>
          <a:lstStyle/>
          <a:p>
            <a:fld id="{CC7720BE-F8C9-2449-B402-1450B017A738}" type="slidenum">
              <a:rPr lang="en-US" smtClean="0"/>
              <a:t>12</a:t>
            </a:fld>
            <a:endParaRPr lang="en-US"/>
          </a:p>
        </p:txBody>
      </p:sp>
    </p:spTree>
    <p:extLst>
      <p:ext uri="{BB962C8B-B14F-4D97-AF65-F5344CB8AC3E}">
        <p14:creationId xmlns:p14="http://schemas.microsoft.com/office/powerpoint/2010/main" val="693649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Oval/Square</a:t>
            </a:r>
            <a:r>
              <a:rPr lang="en-US" baseline="0" dirty="0" smtClean="0"/>
              <a:t> within an oval/square</a:t>
            </a:r>
            <a:endParaRPr lang="en-US" dirty="0"/>
          </a:p>
        </p:txBody>
      </p:sp>
      <p:sp>
        <p:nvSpPr>
          <p:cNvPr id="4" name="Slide Number Placeholder 3"/>
          <p:cNvSpPr>
            <a:spLocks noGrp="1"/>
          </p:cNvSpPr>
          <p:nvPr>
            <p:ph type="sldNum" sz="quarter" idx="10"/>
          </p:nvPr>
        </p:nvSpPr>
        <p:spPr/>
        <p:txBody>
          <a:bodyPr/>
          <a:lstStyle/>
          <a:p>
            <a:fld id="{CC7720BE-F8C9-2449-B402-1450B017A738}" type="slidenum">
              <a:rPr lang="en-US" smtClean="0"/>
              <a:t>13</a:t>
            </a:fld>
            <a:endParaRPr lang="en-US"/>
          </a:p>
        </p:txBody>
      </p:sp>
    </p:spTree>
    <p:extLst>
      <p:ext uri="{BB962C8B-B14F-4D97-AF65-F5344CB8AC3E}">
        <p14:creationId xmlns:p14="http://schemas.microsoft.com/office/powerpoint/2010/main" val="4159522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Oval/Square</a:t>
            </a:r>
            <a:r>
              <a:rPr lang="en-US" baseline="0" dirty="0" smtClean="0"/>
              <a:t> within an oval/square</a:t>
            </a:r>
            <a:endParaRPr lang="en-US" dirty="0"/>
          </a:p>
        </p:txBody>
      </p:sp>
      <p:sp>
        <p:nvSpPr>
          <p:cNvPr id="4" name="Slide Number Placeholder 3"/>
          <p:cNvSpPr>
            <a:spLocks noGrp="1"/>
          </p:cNvSpPr>
          <p:nvPr>
            <p:ph type="sldNum" sz="quarter" idx="10"/>
          </p:nvPr>
        </p:nvSpPr>
        <p:spPr/>
        <p:txBody>
          <a:bodyPr/>
          <a:lstStyle/>
          <a:p>
            <a:fld id="{CC7720BE-F8C9-2449-B402-1450B017A738}" type="slidenum">
              <a:rPr lang="en-US" smtClean="0"/>
              <a:t>14</a:t>
            </a:fld>
            <a:endParaRPr lang="en-US"/>
          </a:p>
        </p:txBody>
      </p:sp>
    </p:spTree>
    <p:extLst>
      <p:ext uri="{BB962C8B-B14F-4D97-AF65-F5344CB8AC3E}">
        <p14:creationId xmlns:p14="http://schemas.microsoft.com/office/powerpoint/2010/main" val="4159522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Urbana IL</a:t>
            </a:r>
            <a:endParaRPr lang="en-US" dirty="0"/>
          </a:p>
        </p:txBody>
      </p:sp>
      <p:sp>
        <p:nvSpPr>
          <p:cNvPr id="4" name="Slide Number Placeholder 3"/>
          <p:cNvSpPr>
            <a:spLocks noGrp="1"/>
          </p:cNvSpPr>
          <p:nvPr>
            <p:ph type="sldNum" sz="quarter" idx="10"/>
          </p:nvPr>
        </p:nvSpPr>
        <p:spPr/>
        <p:txBody>
          <a:bodyPr/>
          <a:lstStyle/>
          <a:p>
            <a:fld id="{CC7720BE-F8C9-2449-B402-1450B017A738}" type="slidenum">
              <a:rPr lang="en-US" smtClean="0"/>
              <a:t>15</a:t>
            </a:fld>
            <a:endParaRPr lang="en-US"/>
          </a:p>
        </p:txBody>
      </p:sp>
    </p:spTree>
    <p:extLst>
      <p:ext uri="{BB962C8B-B14F-4D97-AF65-F5344CB8AC3E}">
        <p14:creationId xmlns:p14="http://schemas.microsoft.com/office/powerpoint/2010/main" val="1531588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things to consider: shopper flow, vendor comfort and risk management. How would you rate this map on those</a:t>
            </a:r>
            <a:r>
              <a:rPr lang="en-US" baseline="0" dirty="0" smtClean="0"/>
              <a:t> 3 areas? How about the live music set up in terms of vendor comfort? </a:t>
            </a:r>
            <a:r>
              <a:rPr lang="en-US" dirty="0" smtClean="0"/>
              <a:t>Pleasantville NY</a:t>
            </a:r>
            <a:endParaRPr lang="en-US" dirty="0"/>
          </a:p>
        </p:txBody>
      </p:sp>
      <p:sp>
        <p:nvSpPr>
          <p:cNvPr id="4" name="Slide Number Placeholder 3"/>
          <p:cNvSpPr>
            <a:spLocks noGrp="1"/>
          </p:cNvSpPr>
          <p:nvPr>
            <p:ph type="sldNum" sz="quarter" idx="10"/>
          </p:nvPr>
        </p:nvSpPr>
        <p:spPr/>
        <p:txBody>
          <a:bodyPr/>
          <a:lstStyle/>
          <a:p>
            <a:fld id="{CC7720BE-F8C9-2449-B402-1450B017A738}" type="slidenum">
              <a:rPr lang="en-US" smtClean="0"/>
              <a:t>16</a:t>
            </a:fld>
            <a:endParaRPr lang="en-US"/>
          </a:p>
        </p:txBody>
      </p:sp>
    </p:spTree>
    <p:extLst>
      <p:ext uri="{BB962C8B-B14F-4D97-AF65-F5344CB8AC3E}">
        <p14:creationId xmlns:p14="http://schemas.microsoft.com/office/powerpoint/2010/main" val="1823189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Urbana IL Both rows and racetrack!</a:t>
            </a:r>
            <a:endParaRPr lang="en-US" dirty="0"/>
          </a:p>
        </p:txBody>
      </p:sp>
      <p:sp>
        <p:nvSpPr>
          <p:cNvPr id="4" name="Slide Number Placeholder 3"/>
          <p:cNvSpPr>
            <a:spLocks noGrp="1"/>
          </p:cNvSpPr>
          <p:nvPr>
            <p:ph type="sldNum" sz="quarter" idx="10"/>
          </p:nvPr>
        </p:nvSpPr>
        <p:spPr/>
        <p:txBody>
          <a:bodyPr/>
          <a:lstStyle/>
          <a:p>
            <a:fld id="{CC7720BE-F8C9-2449-B402-1450B017A738}" type="slidenum">
              <a:rPr lang="en-US" smtClean="0"/>
              <a:t>17</a:t>
            </a:fld>
            <a:endParaRPr lang="en-US"/>
          </a:p>
        </p:txBody>
      </p:sp>
    </p:spTree>
    <p:extLst>
      <p:ext uri="{BB962C8B-B14F-4D97-AF65-F5344CB8AC3E}">
        <p14:creationId xmlns:p14="http://schemas.microsoft.com/office/powerpoint/2010/main" val="1531588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Sales-per-square-foot (most common, racetrack and</a:t>
            </a:r>
          </a:p>
          <a:p>
            <a:r>
              <a:rPr lang="en-US" dirty="0" smtClean="0"/>
              <a:t>boutique layout)</a:t>
            </a:r>
          </a:p>
          <a:p>
            <a:r>
              <a:rPr lang="en-US" dirty="0" smtClean="0"/>
              <a:t>– Sales-per-linear-foot (e.g., supermarkets, drug</a:t>
            </a:r>
          </a:p>
          <a:p>
            <a:r>
              <a:rPr lang="en-US" dirty="0" smtClean="0"/>
              <a:t>stores, etc. with long gondolas in grid layout)</a:t>
            </a:r>
          </a:p>
          <a:p>
            <a:r>
              <a:rPr lang="en-US" dirty="0" smtClean="0"/>
              <a:t>– Sales-per-cubic-foot (e.g., wholesale clubs with</a:t>
            </a:r>
          </a:p>
          <a:p>
            <a:r>
              <a:rPr lang="en-US" dirty="0" smtClean="0"/>
              <a:t>multiple layers of merchandise)</a:t>
            </a:r>
            <a:endParaRPr lang="en-US" dirty="0"/>
          </a:p>
        </p:txBody>
      </p:sp>
      <p:sp>
        <p:nvSpPr>
          <p:cNvPr id="4" name="Slide Number Placeholder 3"/>
          <p:cNvSpPr>
            <a:spLocks noGrp="1"/>
          </p:cNvSpPr>
          <p:nvPr>
            <p:ph type="sldNum" sz="quarter" idx="10"/>
          </p:nvPr>
        </p:nvSpPr>
        <p:spPr/>
        <p:txBody>
          <a:bodyPr/>
          <a:lstStyle/>
          <a:p>
            <a:fld id="{CC7720BE-F8C9-2449-B402-1450B017A738}" type="slidenum">
              <a:rPr lang="en-US" smtClean="0"/>
              <a:t>18</a:t>
            </a:fld>
            <a:endParaRPr lang="en-US"/>
          </a:p>
        </p:txBody>
      </p:sp>
    </p:spTree>
    <p:extLst>
      <p:ext uri="{BB962C8B-B14F-4D97-AF65-F5344CB8AC3E}">
        <p14:creationId xmlns:p14="http://schemas.microsoft.com/office/powerpoint/2010/main" val="3558607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vote</a:t>
            </a:r>
            <a:r>
              <a:rPr lang="en-US" baseline="0" dirty="0" smtClean="0"/>
              <a:t> for best for large: x or cross; worst: linear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My vote for best for medium: racetrack; worst Plus</a:t>
            </a:r>
          </a:p>
          <a:p>
            <a:endParaRPr lang="en-US" baseline="0" dirty="0" smtClean="0"/>
          </a:p>
          <a:p>
            <a:r>
              <a:rPr lang="en-US" baseline="0" dirty="0" smtClean="0"/>
              <a:t>My vote for best for small oval; worst x</a:t>
            </a:r>
          </a:p>
          <a:p>
            <a:endParaRPr lang="en-US" baseline="0" dirty="0" smtClean="0"/>
          </a:p>
        </p:txBody>
      </p:sp>
      <p:sp>
        <p:nvSpPr>
          <p:cNvPr id="4" name="Slide Number Placeholder 3"/>
          <p:cNvSpPr>
            <a:spLocks noGrp="1"/>
          </p:cNvSpPr>
          <p:nvPr>
            <p:ph type="sldNum" sz="quarter" idx="10"/>
          </p:nvPr>
        </p:nvSpPr>
        <p:spPr/>
        <p:txBody>
          <a:bodyPr/>
          <a:lstStyle/>
          <a:p>
            <a:fld id="{CC7720BE-F8C9-2449-B402-1450B017A738}" type="slidenum">
              <a:rPr lang="en-US" smtClean="0"/>
              <a:t>19</a:t>
            </a:fld>
            <a:endParaRPr lang="en-US"/>
          </a:p>
        </p:txBody>
      </p:sp>
    </p:spTree>
    <p:extLst>
      <p:ext uri="{BB962C8B-B14F-4D97-AF65-F5344CB8AC3E}">
        <p14:creationId xmlns:p14="http://schemas.microsoft.com/office/powerpoint/2010/main" val="3296114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Safety includes</a:t>
            </a:r>
            <a:r>
              <a:rPr lang="en-US" baseline="0" dirty="0" smtClean="0"/>
              <a:t> handicapped-accessible, likelihood of car accidents, snatch and grabs</a:t>
            </a:r>
            <a:endParaRPr lang="en-US" dirty="0"/>
          </a:p>
        </p:txBody>
      </p:sp>
      <p:sp>
        <p:nvSpPr>
          <p:cNvPr id="4" name="Slide Number Placeholder 3"/>
          <p:cNvSpPr>
            <a:spLocks noGrp="1"/>
          </p:cNvSpPr>
          <p:nvPr>
            <p:ph type="sldNum" sz="quarter" idx="10"/>
          </p:nvPr>
        </p:nvSpPr>
        <p:spPr/>
        <p:txBody>
          <a:bodyPr/>
          <a:lstStyle/>
          <a:p>
            <a:fld id="{CC7720BE-F8C9-2449-B402-1450B017A738}" type="slidenum">
              <a:rPr lang="en-US" smtClean="0"/>
              <a:t>4</a:t>
            </a:fld>
            <a:endParaRPr lang="en-US"/>
          </a:p>
        </p:txBody>
      </p:sp>
    </p:spTree>
    <p:extLst>
      <p:ext uri="{BB962C8B-B14F-4D97-AF65-F5344CB8AC3E}">
        <p14:creationId xmlns:p14="http://schemas.microsoft.com/office/powerpoint/2010/main" val="319626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Where</a:t>
            </a:r>
            <a:r>
              <a:rPr lang="en-US" baseline="0" dirty="0" smtClean="0"/>
              <a:t> are your 100 percent locations? How do you allow them to happen?</a:t>
            </a:r>
            <a:endParaRPr lang="en-US" dirty="0"/>
          </a:p>
        </p:txBody>
      </p:sp>
      <p:sp>
        <p:nvSpPr>
          <p:cNvPr id="4" name="Slide Number Placeholder 3"/>
          <p:cNvSpPr>
            <a:spLocks noGrp="1"/>
          </p:cNvSpPr>
          <p:nvPr>
            <p:ph type="sldNum" sz="quarter" idx="10"/>
          </p:nvPr>
        </p:nvSpPr>
        <p:spPr/>
        <p:txBody>
          <a:bodyPr/>
          <a:lstStyle/>
          <a:p>
            <a:fld id="{CC7720BE-F8C9-2449-B402-1450B017A738}" type="slidenum">
              <a:rPr lang="en-US" smtClean="0"/>
              <a:t>5</a:t>
            </a:fld>
            <a:endParaRPr lang="en-US"/>
          </a:p>
        </p:txBody>
      </p:sp>
    </p:spTree>
    <p:extLst>
      <p:ext uri="{BB962C8B-B14F-4D97-AF65-F5344CB8AC3E}">
        <p14:creationId xmlns:p14="http://schemas.microsoft.com/office/powerpoint/2010/main" val="527336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Sales-per-square-foot (most common, racetrack and</a:t>
            </a:r>
          </a:p>
          <a:p>
            <a:r>
              <a:rPr lang="en-US" dirty="0" smtClean="0"/>
              <a:t>boutique layout)</a:t>
            </a:r>
          </a:p>
          <a:p>
            <a:r>
              <a:rPr lang="en-US" dirty="0" smtClean="0"/>
              <a:t>– Sales-per-linear-foot (e.g., supermarkets, drug</a:t>
            </a:r>
          </a:p>
          <a:p>
            <a:r>
              <a:rPr lang="en-US" dirty="0" smtClean="0"/>
              <a:t>stores, etc. with long gondolas in grid layout)</a:t>
            </a:r>
          </a:p>
          <a:p>
            <a:r>
              <a:rPr lang="en-US" dirty="0" smtClean="0"/>
              <a:t>– Sales-per-cubic-foot (e.g., wholesale clubs with</a:t>
            </a:r>
          </a:p>
          <a:p>
            <a:r>
              <a:rPr lang="en-US" dirty="0" smtClean="0"/>
              <a:t>multiple layers of merchandise)</a:t>
            </a:r>
            <a:endParaRPr lang="en-US" dirty="0"/>
          </a:p>
        </p:txBody>
      </p:sp>
      <p:sp>
        <p:nvSpPr>
          <p:cNvPr id="4" name="Slide Number Placeholder 3"/>
          <p:cNvSpPr>
            <a:spLocks noGrp="1"/>
          </p:cNvSpPr>
          <p:nvPr>
            <p:ph type="sldNum" sz="quarter" idx="10"/>
          </p:nvPr>
        </p:nvSpPr>
        <p:spPr/>
        <p:txBody>
          <a:bodyPr/>
          <a:lstStyle/>
          <a:p>
            <a:fld id="{CC7720BE-F8C9-2449-B402-1450B017A738}" type="slidenum">
              <a:rPr lang="en-US" smtClean="0"/>
              <a:t>6</a:t>
            </a:fld>
            <a:endParaRPr lang="en-US"/>
          </a:p>
        </p:txBody>
      </p:sp>
    </p:spTree>
    <p:extLst>
      <p:ext uri="{BB962C8B-B14F-4D97-AF65-F5344CB8AC3E}">
        <p14:creationId xmlns:p14="http://schemas.microsoft.com/office/powerpoint/2010/main" val="3558607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Plus layout allows </a:t>
            </a:r>
            <a:r>
              <a:rPr lang="en-US" dirty="0" err="1" smtClean="0"/>
              <a:t>mkt</a:t>
            </a:r>
            <a:r>
              <a:rPr lang="en-US" dirty="0" smtClean="0"/>
              <a:t> to easily expand. It’s</a:t>
            </a:r>
            <a:r>
              <a:rPr lang="en-US" baseline="0" dirty="0" smtClean="0"/>
              <a:t> not as</a:t>
            </a:r>
            <a:r>
              <a:rPr lang="en-US" dirty="0" smtClean="0"/>
              <a:t> important that the market booth is not taking prime space as it is in the parallel</a:t>
            </a:r>
            <a:r>
              <a:rPr lang="en-US" baseline="0" dirty="0" smtClean="0"/>
              <a:t> rows layout. Make the intersection wider; treat it as the 100% location here. </a:t>
            </a:r>
            <a:r>
              <a:rPr lang="en-US" dirty="0" smtClean="0"/>
              <a:t>Sales-per-square-foot (most common, racetrack and</a:t>
            </a:r>
          </a:p>
          <a:p>
            <a:r>
              <a:rPr lang="en-US" dirty="0" smtClean="0"/>
              <a:t>boutique layout)</a:t>
            </a:r>
          </a:p>
          <a:p>
            <a:r>
              <a:rPr lang="en-US" dirty="0" smtClean="0"/>
              <a:t>– Sales-per-linear-foot (e.g., supermarkets, drug</a:t>
            </a:r>
          </a:p>
          <a:p>
            <a:r>
              <a:rPr lang="en-US" dirty="0" smtClean="0"/>
              <a:t>stores, etc. with long gondolas in grid layout)</a:t>
            </a:r>
          </a:p>
          <a:p>
            <a:r>
              <a:rPr lang="en-US" dirty="0" smtClean="0"/>
              <a:t>– Sales-per-cubic-foot (e.g., wholesale clubs with</a:t>
            </a:r>
          </a:p>
          <a:p>
            <a:r>
              <a:rPr lang="en-US" dirty="0" smtClean="0"/>
              <a:t>multiple layers of merchandise)</a:t>
            </a:r>
            <a:endParaRPr lang="en-US" dirty="0"/>
          </a:p>
        </p:txBody>
      </p:sp>
      <p:sp>
        <p:nvSpPr>
          <p:cNvPr id="4" name="Slide Number Placeholder 3"/>
          <p:cNvSpPr>
            <a:spLocks noGrp="1"/>
          </p:cNvSpPr>
          <p:nvPr>
            <p:ph type="sldNum" sz="quarter" idx="10"/>
          </p:nvPr>
        </p:nvSpPr>
        <p:spPr/>
        <p:txBody>
          <a:bodyPr/>
          <a:lstStyle/>
          <a:p>
            <a:fld id="{CC7720BE-F8C9-2449-B402-1450B017A738}" type="slidenum">
              <a:rPr lang="en-US" smtClean="0"/>
              <a:t>7</a:t>
            </a:fld>
            <a:endParaRPr lang="en-US"/>
          </a:p>
        </p:txBody>
      </p:sp>
    </p:spTree>
    <p:extLst>
      <p:ext uri="{BB962C8B-B14F-4D97-AF65-F5344CB8AC3E}">
        <p14:creationId xmlns:p14="http://schemas.microsoft.com/office/powerpoint/2010/main" val="3558607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a:t>
            </a:r>
            <a:r>
              <a:rPr lang="en-US" baseline="0" dirty="0" smtClean="0"/>
              <a:t> aisle smaller (9 feet at most). Make the exit entrance very visible.</a:t>
            </a:r>
            <a:endParaRPr lang="en-US" dirty="0"/>
          </a:p>
        </p:txBody>
      </p:sp>
      <p:sp>
        <p:nvSpPr>
          <p:cNvPr id="4" name="Slide Number Placeholder 3"/>
          <p:cNvSpPr>
            <a:spLocks noGrp="1"/>
          </p:cNvSpPr>
          <p:nvPr>
            <p:ph type="sldNum" sz="quarter" idx="10"/>
          </p:nvPr>
        </p:nvSpPr>
        <p:spPr/>
        <p:txBody>
          <a:bodyPr/>
          <a:lstStyle/>
          <a:p>
            <a:fld id="{CC7720BE-F8C9-2449-B402-1450B017A738}" type="slidenum">
              <a:rPr lang="en-US" smtClean="0"/>
              <a:t>8</a:t>
            </a:fld>
            <a:endParaRPr lang="en-US"/>
          </a:p>
        </p:txBody>
      </p:sp>
    </p:spTree>
    <p:extLst>
      <p:ext uri="{BB962C8B-B14F-4D97-AF65-F5344CB8AC3E}">
        <p14:creationId xmlns:p14="http://schemas.microsoft.com/office/powerpoint/2010/main" val="3558607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Aisle </a:t>
            </a:r>
            <a:r>
              <a:rPr lang="en-US" dirty="0" err="1" smtClean="0"/>
              <a:t>shd</a:t>
            </a:r>
            <a:r>
              <a:rPr lang="en-US" dirty="0" smtClean="0"/>
              <a:t> be wider than Plus or Parallel Rows; add seating</a:t>
            </a:r>
            <a:r>
              <a:rPr lang="en-US" baseline="0" dirty="0" smtClean="0"/>
              <a:t> in middle if possible; use garbage cans to slow traffic. Make more signage for exits and bathrooms. Market booth should be in the middle or off the vendor aisles if possible.</a:t>
            </a:r>
            <a:endParaRPr lang="en-US" dirty="0"/>
          </a:p>
        </p:txBody>
      </p:sp>
      <p:sp>
        <p:nvSpPr>
          <p:cNvPr id="4" name="Slide Number Placeholder 3"/>
          <p:cNvSpPr>
            <a:spLocks noGrp="1"/>
          </p:cNvSpPr>
          <p:nvPr>
            <p:ph type="sldNum" sz="quarter" idx="10"/>
          </p:nvPr>
        </p:nvSpPr>
        <p:spPr/>
        <p:txBody>
          <a:bodyPr/>
          <a:lstStyle/>
          <a:p>
            <a:fld id="{CC7720BE-F8C9-2449-B402-1450B017A738}" type="slidenum">
              <a:rPr lang="en-US" smtClean="0"/>
              <a:t>9</a:t>
            </a:fld>
            <a:endParaRPr lang="en-US"/>
          </a:p>
        </p:txBody>
      </p:sp>
    </p:spTree>
    <p:extLst>
      <p:ext uri="{BB962C8B-B14F-4D97-AF65-F5344CB8AC3E}">
        <p14:creationId xmlns:p14="http://schemas.microsoft.com/office/powerpoint/2010/main" val="3558607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Made the aisles</a:t>
            </a:r>
            <a:r>
              <a:rPr lang="en-US" baseline="0" dirty="0" smtClean="0"/>
              <a:t> wider to accommodate both sides of vendor. Try to not have </a:t>
            </a:r>
            <a:r>
              <a:rPr lang="en-US" baseline="0" dirty="0" err="1" smtClean="0"/>
              <a:t>mkt</a:t>
            </a:r>
            <a:r>
              <a:rPr lang="en-US" baseline="0" dirty="0" smtClean="0"/>
              <a:t> booth adjacent to vendors booth as it can reduce the </a:t>
            </a:r>
            <a:r>
              <a:rPr lang="en-US" baseline="0" dirty="0" err="1" smtClean="0"/>
              <a:t>shoppability</a:t>
            </a:r>
            <a:r>
              <a:rPr lang="en-US" baseline="0" dirty="0" smtClean="0"/>
              <a:t> of that vendor</a:t>
            </a:r>
            <a:endParaRPr lang="en-US" dirty="0"/>
          </a:p>
        </p:txBody>
      </p:sp>
      <p:sp>
        <p:nvSpPr>
          <p:cNvPr id="4" name="Slide Number Placeholder 3"/>
          <p:cNvSpPr>
            <a:spLocks noGrp="1"/>
          </p:cNvSpPr>
          <p:nvPr>
            <p:ph type="sldNum" sz="quarter" idx="10"/>
          </p:nvPr>
        </p:nvSpPr>
        <p:spPr/>
        <p:txBody>
          <a:bodyPr/>
          <a:lstStyle/>
          <a:p>
            <a:fld id="{CC7720BE-F8C9-2449-B402-1450B017A738}" type="slidenum">
              <a:rPr lang="en-US" smtClean="0"/>
              <a:t>10</a:t>
            </a:fld>
            <a:endParaRPr lang="en-US"/>
          </a:p>
        </p:txBody>
      </p:sp>
    </p:spTree>
    <p:extLst>
      <p:ext uri="{BB962C8B-B14F-4D97-AF65-F5344CB8AC3E}">
        <p14:creationId xmlns:p14="http://schemas.microsoft.com/office/powerpoint/2010/main" val="3558607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Northside</a:t>
            </a:r>
            <a:r>
              <a:rPr lang="en-US" dirty="0" smtClean="0"/>
              <a:t> Farmers Market  Cincinnati OH </a:t>
            </a:r>
          </a:p>
          <a:p>
            <a:r>
              <a:rPr lang="en-US" dirty="0" smtClean="0"/>
              <a:t>Hollywood</a:t>
            </a:r>
            <a:r>
              <a:rPr lang="en-US" baseline="0" dirty="0" smtClean="0"/>
              <a:t> </a:t>
            </a:r>
            <a:r>
              <a:rPr lang="en-US" baseline="0" smtClean="0"/>
              <a:t>FM layout?</a:t>
            </a:r>
            <a:endParaRPr lang="en-US" dirty="0"/>
          </a:p>
        </p:txBody>
      </p:sp>
      <p:sp>
        <p:nvSpPr>
          <p:cNvPr id="4" name="Slide Number Placeholder 3"/>
          <p:cNvSpPr>
            <a:spLocks noGrp="1"/>
          </p:cNvSpPr>
          <p:nvPr>
            <p:ph type="sldNum" sz="quarter" idx="10"/>
          </p:nvPr>
        </p:nvSpPr>
        <p:spPr/>
        <p:txBody>
          <a:bodyPr/>
          <a:lstStyle/>
          <a:p>
            <a:fld id="{CC7720BE-F8C9-2449-B402-1450B017A738}" type="slidenum">
              <a:rPr lang="en-US" smtClean="0"/>
              <a:t>11</a:t>
            </a:fld>
            <a:endParaRPr lang="en-US"/>
          </a:p>
        </p:txBody>
      </p:sp>
    </p:spTree>
    <p:extLst>
      <p:ext uri="{BB962C8B-B14F-4D97-AF65-F5344CB8AC3E}">
        <p14:creationId xmlns:p14="http://schemas.microsoft.com/office/powerpoint/2010/main" val="35058539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F922158D-428B-4987-8B28-745A2AFA1252}" type="datetimeFigureOut">
              <a:rPr lang="en-US" smtClean="0"/>
              <a:t>3/29/17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733203"/>
            <a:ext cx="9144000" cy="6124797"/>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477000" y="1295400"/>
            <a:ext cx="901373" cy="901373"/>
          </a:xfrm>
          <a:prstGeom prst="ellipse">
            <a:avLst/>
          </a:prstGeom>
          <a:ln>
            <a:noFill/>
          </a:ln>
          <a:effectLst>
            <a:outerShdw blurRad="292100" dist="76200" dir="2700000" algn="tl" rotWithShape="0">
              <a:srgbClr val="333333">
                <a:alpha val="50000"/>
              </a:srgbClr>
            </a:outerShdw>
          </a:effectLst>
        </p:spPr>
      </p:pic>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5791200" y="1905000"/>
            <a:ext cx="1240461" cy="1240461"/>
          </a:xfrm>
          <a:prstGeom prst="ellipse">
            <a:avLst/>
          </a:prstGeom>
          <a:ln>
            <a:noFill/>
          </a:ln>
          <a:effectLst>
            <a:outerShdw blurRad="292100" dist="76200" dir="2700000" algn="tl" rotWithShape="0">
              <a:srgbClr val="333333">
                <a:alpha val="50000"/>
              </a:srgbClr>
            </a:outerShdw>
          </a:effectLst>
        </p:spPr>
      </p:pic>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05600" y="2209800"/>
            <a:ext cx="1828800" cy="1828800"/>
          </a:xfrm>
          <a:prstGeom prst="ellipse">
            <a:avLst/>
          </a:prstGeom>
          <a:ln>
            <a:noFill/>
          </a:ln>
          <a:effectLst>
            <a:outerShdw blurRad="292100" dist="76200" dir="2700000" algn="tl" rotWithShape="0">
              <a:srgbClr val="333333">
                <a:alpha val="50000"/>
              </a:srgbClr>
            </a:outerShdw>
          </a:effectLst>
        </p:spPr>
      </p:pic>
    </p:spTree>
    <p:extLst>
      <p:ext uri="{BB962C8B-B14F-4D97-AF65-F5344CB8AC3E}">
        <p14:creationId xmlns:p14="http://schemas.microsoft.com/office/powerpoint/2010/main" val="2681389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500"/>
                                  </p:stCondLst>
                                  <p:iterate type="lt">
                                    <p:tmPct val="5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1000"/>
                                  </p:stCondLst>
                                  <p:iterate type="lt">
                                    <p:tmPct val="5000"/>
                                  </p:iterate>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F922158D-428B-4987-8B28-745A2AFA1252}" type="datetimeFigureOut">
              <a:rPr lang="en-US" smtClean="0"/>
              <a:t>3/29/17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extLst>
      <p:ext uri="{BB962C8B-B14F-4D97-AF65-F5344CB8AC3E}">
        <p14:creationId xmlns:p14="http://schemas.microsoft.com/office/powerpoint/2010/main" val="255121009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F922158D-428B-4987-8B28-745A2AFA1252}" type="datetimeFigureOut">
              <a:rPr lang="en-US" smtClean="0"/>
              <a:t>3/29/17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extLst>
      <p:ext uri="{BB962C8B-B14F-4D97-AF65-F5344CB8AC3E}">
        <p14:creationId xmlns:p14="http://schemas.microsoft.com/office/powerpoint/2010/main" val="340816202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F922158D-428B-4987-8B28-745A2AFA1252}" type="datetimeFigureOut">
              <a:rPr lang="en-US" smtClean="0"/>
              <a:t>3/29/17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extLst>
      <p:ext uri="{BB962C8B-B14F-4D97-AF65-F5344CB8AC3E}">
        <p14:creationId xmlns:p14="http://schemas.microsoft.com/office/powerpoint/2010/main" val="149866821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F922158D-428B-4987-8B28-745A2AFA1252}" type="datetimeFigureOut">
              <a:rPr lang="en-US" smtClean="0"/>
              <a:t>3/29/17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pic>
        <p:nvPicPr>
          <p:cNvPr id="7" name="Picture 6"/>
          <p:cNvPicPr>
            <a:picLocks noChangeAspect="1"/>
          </p:cNvPicPr>
          <p:nvPr userDrawn="1"/>
        </p:nvPicPr>
        <p:blipFill rotWithShape="1">
          <a:blip r:embed="rId2"/>
          <a:srcRect l="-92" t="50811" r="45394" b="-590"/>
          <a:stretch/>
        </p:blipFill>
        <p:spPr>
          <a:xfrm>
            <a:off x="-13648" y="0"/>
            <a:ext cx="9157648" cy="5582272"/>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85800" y="1066799"/>
            <a:ext cx="1979920" cy="2013807"/>
          </a:xfrm>
          <a:prstGeom prst="ellipse">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31296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F922158D-428B-4987-8B28-745A2AFA1252}" type="datetimeFigureOut">
              <a:rPr lang="en-US" smtClean="0"/>
              <a:t>3/29/17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extLst>
      <p:ext uri="{BB962C8B-B14F-4D97-AF65-F5344CB8AC3E}">
        <p14:creationId xmlns:p14="http://schemas.microsoft.com/office/powerpoint/2010/main" val="296816074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F922158D-428B-4987-8B28-745A2AFA1252}" type="datetimeFigureOut">
              <a:rPr lang="en-US" smtClean="0"/>
              <a:t>3/29/17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5FC477-0A05-4F3E-8EE9-E015C9089D56}" type="slidenum">
              <a:rPr lang="en-US" smtClean="0"/>
              <a:t>‹#›</a:t>
            </a:fld>
            <a:endParaRPr lang="en-US"/>
          </a:p>
        </p:txBody>
      </p:sp>
    </p:spTree>
    <p:extLst>
      <p:ext uri="{BB962C8B-B14F-4D97-AF65-F5344CB8AC3E}">
        <p14:creationId xmlns:p14="http://schemas.microsoft.com/office/powerpoint/2010/main" val="402162126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F922158D-428B-4987-8B28-745A2AFA1252}" type="datetimeFigureOut">
              <a:rPr lang="en-US" smtClean="0"/>
              <a:t>3/29/17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5FC477-0A05-4F3E-8EE9-E015C9089D56}" type="slidenum">
              <a:rPr lang="en-US" smtClean="0"/>
              <a:t>‹#›</a:t>
            </a:fld>
            <a:endParaRPr lang="en-US"/>
          </a:p>
        </p:txBody>
      </p:sp>
    </p:spTree>
    <p:extLst>
      <p:ext uri="{BB962C8B-B14F-4D97-AF65-F5344CB8AC3E}">
        <p14:creationId xmlns:p14="http://schemas.microsoft.com/office/powerpoint/2010/main" val="158700482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2158D-428B-4987-8B28-745A2AFA1252}" type="datetimeFigureOut">
              <a:rPr lang="en-US" smtClean="0"/>
              <a:t>3/29/17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5FC477-0A05-4F3E-8EE9-E015C9089D56}" type="slidenum">
              <a:rPr lang="en-US" smtClean="0"/>
              <a:t>‹#›</a:t>
            </a:fld>
            <a:endParaRPr lang="en-US"/>
          </a:p>
        </p:txBody>
      </p:sp>
    </p:spTree>
    <p:extLst>
      <p:ext uri="{BB962C8B-B14F-4D97-AF65-F5344CB8AC3E}">
        <p14:creationId xmlns:p14="http://schemas.microsoft.com/office/powerpoint/2010/main" val="79735295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t>3/29/17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extLst>
      <p:ext uri="{BB962C8B-B14F-4D97-AF65-F5344CB8AC3E}">
        <p14:creationId xmlns:p14="http://schemas.microsoft.com/office/powerpoint/2010/main" val="251968503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t>3/29/17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extLst>
      <p:ext uri="{BB962C8B-B14F-4D97-AF65-F5344CB8AC3E}">
        <p14:creationId xmlns:p14="http://schemas.microsoft.com/office/powerpoint/2010/main" val="295234117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2158D-428B-4987-8B28-745A2AFA1252}" type="datetimeFigureOut">
              <a:rPr lang="en-US" smtClean="0"/>
              <a:t>3/29/17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FC477-0A05-4F3E-8EE9-E015C9089D56}" type="slidenum">
              <a:rPr lang="en-US" smtClean="0"/>
              <a:t>‹#›</a:t>
            </a:fld>
            <a:endParaRPr lang="en-US"/>
          </a:p>
        </p:txBody>
      </p:sp>
    </p:spTree>
    <p:extLst>
      <p:ext uri="{BB962C8B-B14F-4D97-AF65-F5344CB8AC3E}">
        <p14:creationId xmlns:p14="http://schemas.microsoft.com/office/powerpoint/2010/main" val="396261114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xmlns:p14="http://schemas.microsoft.com/office/powerpoint/2010/main" spd="slow">
    <p:fade/>
  </p:transition>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2036701_851358268276020_6680672732247503792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9144000"/>
          </a:xfrm>
          <a:prstGeom prst="rect">
            <a:avLst/>
          </a:prstGeom>
        </p:spPr>
      </p:pic>
    </p:spTree>
    <p:extLst>
      <p:ext uri="{BB962C8B-B14F-4D97-AF65-F5344CB8AC3E}">
        <p14:creationId xmlns:p14="http://schemas.microsoft.com/office/powerpoint/2010/main" val="22907106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Racetrack with infield</a:t>
            </a:r>
            <a:endParaRPr lang="en-US" dirty="0"/>
          </a:p>
        </p:txBody>
      </p:sp>
      <p:pic>
        <p:nvPicPr>
          <p:cNvPr id="4" name="Content Placeholder 3" descr="Screen Shot 2017-03-28 at 8.36.55 AM.png"/>
          <p:cNvPicPr>
            <a:picLocks noGrp="1" noChangeAspect="1"/>
          </p:cNvPicPr>
          <p:nvPr>
            <p:ph idx="1"/>
          </p:nvPr>
        </p:nvPicPr>
        <p:blipFill>
          <a:blip r:embed="rId3">
            <a:extLst>
              <a:ext uri="{28A0092B-C50C-407E-A947-70E740481C1C}">
                <a14:useLocalDpi xmlns:a14="http://schemas.microsoft.com/office/drawing/2010/main" val="0"/>
              </a:ext>
            </a:extLst>
          </a:blip>
          <a:srcRect t="-31372" b="-31372"/>
          <a:stretch>
            <a:fillRect/>
          </a:stretch>
        </p:blipFill>
        <p:spPr>
          <a:xfrm>
            <a:off x="125245" y="1417638"/>
            <a:ext cx="8844965" cy="4864390"/>
          </a:xfrm>
        </p:spPr>
      </p:pic>
    </p:spTree>
    <p:extLst>
      <p:ext uri="{BB962C8B-B14F-4D97-AF65-F5344CB8AC3E}">
        <p14:creationId xmlns:p14="http://schemas.microsoft.com/office/powerpoint/2010/main" val="112796808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Best: It's </a:t>
            </a:r>
            <a:r>
              <a:rPr lang="en-US" sz="3200" dirty="0"/>
              <a:t>circular and allows for flow</a:t>
            </a:r>
            <a:r>
              <a:rPr lang="en-US" sz="3200" dirty="0" smtClean="0"/>
              <a:t>.</a:t>
            </a:r>
            <a:br>
              <a:rPr lang="en-US" sz="3200" dirty="0" smtClean="0"/>
            </a:br>
            <a:r>
              <a:rPr lang="en-US" sz="3200" dirty="0" smtClean="0"/>
              <a:t>Worst: There </a:t>
            </a:r>
            <a:r>
              <a:rPr lang="en-US" sz="3200" dirty="0"/>
              <a:t>are parts that people never visit.</a:t>
            </a:r>
          </a:p>
        </p:txBody>
      </p:sp>
      <p:pic>
        <p:nvPicPr>
          <p:cNvPr id="5" name="Content Placeholder 4" descr="Final_NFM_OutdoorMap2016_StandardPaperMap.jpg"/>
          <p:cNvPicPr>
            <a:picLocks noGrp="1" noChangeAspect="1"/>
          </p:cNvPicPr>
          <p:nvPr>
            <p:ph idx="1"/>
          </p:nvPr>
        </p:nvPicPr>
        <p:blipFill>
          <a:blip r:embed="rId3">
            <a:extLst>
              <a:ext uri="{28A0092B-C50C-407E-A947-70E740481C1C}">
                <a14:useLocalDpi xmlns:a14="http://schemas.microsoft.com/office/drawing/2010/main" val="0"/>
              </a:ext>
            </a:extLst>
          </a:blip>
          <a:srcRect t="14414" b="14414"/>
          <a:stretch>
            <a:fillRect/>
          </a:stretch>
        </p:blipFill>
        <p:spPr>
          <a:xfrm>
            <a:off x="592666" y="1718734"/>
            <a:ext cx="8229600" cy="4525963"/>
          </a:xfrm>
        </p:spPr>
      </p:pic>
      <p:sp>
        <p:nvSpPr>
          <p:cNvPr id="3" name="TextBox 2"/>
          <p:cNvSpPr txBox="1"/>
          <p:nvPr/>
        </p:nvSpPr>
        <p:spPr>
          <a:xfrm>
            <a:off x="4377479" y="6298382"/>
            <a:ext cx="858791" cy="369332"/>
          </a:xfrm>
          <a:prstGeom prst="rect">
            <a:avLst/>
          </a:prstGeom>
          <a:noFill/>
        </p:spPr>
        <p:txBody>
          <a:bodyPr wrap="none" rtlCol="0">
            <a:spAutoFit/>
          </a:bodyPr>
          <a:lstStyle/>
          <a:p>
            <a:r>
              <a:rPr lang="en-US" dirty="0" smtClean="0"/>
              <a:t>40/350</a:t>
            </a:r>
            <a:endParaRPr lang="en-US" dirty="0"/>
          </a:p>
        </p:txBody>
      </p:sp>
    </p:spTree>
    <p:extLst>
      <p:ext uri="{BB962C8B-B14F-4D97-AF65-F5344CB8AC3E}">
        <p14:creationId xmlns:p14="http://schemas.microsoft.com/office/powerpoint/2010/main" val="337080564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263"/>
            <a:ext cx="8686800" cy="1648304"/>
          </a:xfrm>
        </p:spPr>
        <p:txBody>
          <a:bodyPr anchor="t">
            <a:normAutofit/>
          </a:bodyPr>
          <a:lstStyle/>
          <a:p>
            <a:pPr algn="l"/>
            <a:r>
              <a:rPr lang="en-US" sz="1600" dirty="0" smtClean="0"/>
              <a:t>Best: It's </a:t>
            </a:r>
            <a:r>
              <a:rPr lang="en-US" sz="1600" dirty="0"/>
              <a:t>visible from a busy main road, yet a safe space</a:t>
            </a:r>
            <a:r>
              <a:rPr lang="en-US" sz="1600" dirty="0" smtClean="0"/>
              <a:t>.</a:t>
            </a:r>
            <a:r>
              <a:rPr lang="en-US" sz="1600" dirty="0"/>
              <a:t> Worst: It requires dealing with 3 separate property managers. We have an exit lane (not highly trafficked though) running through half of the market. It would be better if vendors were in more of a U shape and closer together.</a:t>
            </a:r>
            <a:r>
              <a:rPr lang="en-US" sz="1600" dirty="0" smtClean="0"/>
              <a:t/>
            </a:r>
            <a:br>
              <a:rPr lang="en-US" sz="1600" dirty="0" smtClean="0"/>
            </a:br>
            <a:r>
              <a:rPr lang="en-US" sz="1600" dirty="0" smtClean="0"/>
              <a:t/>
            </a:r>
            <a:br>
              <a:rPr lang="en-US" sz="1600" dirty="0" smtClean="0"/>
            </a:br>
            <a:endParaRPr lang="en-US" sz="1600" dirty="0"/>
          </a:p>
        </p:txBody>
      </p:sp>
      <p:pic>
        <p:nvPicPr>
          <p:cNvPr id="4" name="Content Placeholder 3" descr="Crossroads FM.png"/>
          <p:cNvPicPr>
            <a:picLocks noGrp="1" noChangeAspect="1"/>
          </p:cNvPicPr>
          <p:nvPr>
            <p:ph idx="1"/>
          </p:nvPr>
        </p:nvPicPr>
        <p:blipFill>
          <a:blip r:embed="rId3">
            <a:extLst>
              <a:ext uri="{28A0092B-C50C-407E-A947-70E740481C1C}">
                <a14:useLocalDpi xmlns:a14="http://schemas.microsoft.com/office/drawing/2010/main" val="0"/>
              </a:ext>
            </a:extLst>
          </a:blip>
          <a:srcRect l="3659" r="3659"/>
          <a:stretch>
            <a:fillRect/>
          </a:stretch>
        </p:blipFill>
        <p:spPr>
          <a:xfrm>
            <a:off x="115463" y="1480788"/>
            <a:ext cx="8843958" cy="4863836"/>
          </a:xfrm>
        </p:spPr>
      </p:pic>
      <p:sp>
        <p:nvSpPr>
          <p:cNvPr id="3" name="TextBox 2"/>
          <p:cNvSpPr txBox="1"/>
          <p:nvPr/>
        </p:nvSpPr>
        <p:spPr>
          <a:xfrm>
            <a:off x="4285330" y="6434418"/>
            <a:ext cx="975785" cy="369332"/>
          </a:xfrm>
          <a:prstGeom prst="rect">
            <a:avLst/>
          </a:prstGeom>
          <a:noFill/>
        </p:spPr>
        <p:txBody>
          <a:bodyPr wrap="none" rtlCol="0">
            <a:spAutoFit/>
          </a:bodyPr>
          <a:lstStyle/>
          <a:p>
            <a:r>
              <a:rPr lang="en-US" dirty="0" smtClean="0"/>
              <a:t>18/1300</a:t>
            </a:r>
            <a:endParaRPr lang="en-US" dirty="0"/>
          </a:p>
        </p:txBody>
      </p:sp>
    </p:spTree>
    <p:extLst>
      <p:ext uri="{BB962C8B-B14F-4D97-AF65-F5344CB8AC3E}">
        <p14:creationId xmlns:p14="http://schemas.microsoft.com/office/powerpoint/2010/main" val="64657402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45120"/>
          </a:xfrm>
        </p:spPr>
        <p:txBody>
          <a:bodyPr>
            <a:normAutofit/>
          </a:bodyPr>
          <a:lstStyle/>
          <a:p>
            <a:r>
              <a:rPr lang="en-US" sz="2000" dirty="0" smtClean="0"/>
              <a:t>Parallel rows: L shape</a:t>
            </a:r>
            <a:endParaRPr lang="en-US" sz="2000" dirty="0"/>
          </a:p>
        </p:txBody>
      </p:sp>
      <p:sp>
        <p:nvSpPr>
          <p:cNvPr id="4" name="Content Placeholder 3"/>
          <p:cNvSpPr>
            <a:spLocks noGrp="1"/>
          </p:cNvSpPr>
          <p:nvPr>
            <p:ph idx="1"/>
          </p:nvPr>
        </p:nvSpPr>
        <p:spPr/>
        <p:txBody>
          <a:bodyPr/>
          <a:lstStyle/>
          <a:p>
            <a:endParaRPr lang="en-US"/>
          </a:p>
        </p:txBody>
      </p:sp>
      <p:pic>
        <p:nvPicPr>
          <p:cNvPr id="7" name="Picture 6"/>
          <p:cNvPicPr/>
          <p:nvPr/>
        </p:nvPicPr>
        <p:blipFill rotWithShape="1">
          <a:blip r:embed="rId3">
            <a:extLst>
              <a:ext uri="{28A0092B-C50C-407E-A947-70E740481C1C}">
                <a14:useLocalDpi xmlns:a14="http://schemas.microsoft.com/office/drawing/2010/main" val="0"/>
              </a:ext>
            </a:extLst>
          </a:blip>
          <a:srcRect b="12287"/>
          <a:stretch/>
        </p:blipFill>
        <p:spPr bwMode="auto">
          <a:xfrm>
            <a:off x="368300" y="1600201"/>
            <a:ext cx="8318500" cy="45259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5154148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45120"/>
          </a:xfrm>
        </p:spPr>
        <p:txBody>
          <a:bodyPr>
            <a:normAutofit/>
          </a:bodyPr>
          <a:lstStyle/>
          <a:p>
            <a:r>
              <a:rPr lang="en-US" sz="2000" dirty="0"/>
              <a:t>Best: Most people can see the entire market, which </a:t>
            </a:r>
            <a:r>
              <a:rPr lang="en-US" sz="2000" dirty="0" smtClean="0"/>
              <a:t>we've found </a:t>
            </a:r>
            <a:r>
              <a:rPr lang="en-US" sz="2000" dirty="0"/>
              <a:t>the vendors really appreciate</a:t>
            </a:r>
            <a:r>
              <a:rPr lang="en-US" sz="2000" dirty="0" smtClean="0"/>
              <a:t>.</a:t>
            </a:r>
            <a:br>
              <a:rPr lang="en-US" sz="2000" dirty="0" smtClean="0"/>
            </a:br>
            <a:r>
              <a:rPr lang="en-US" sz="2000" dirty="0" smtClean="0"/>
              <a:t>Worst: It's </a:t>
            </a:r>
            <a:r>
              <a:rPr lang="en-US" sz="2000" dirty="0"/>
              <a:t>very spread out</a:t>
            </a:r>
          </a:p>
        </p:txBody>
      </p:sp>
      <p:pic>
        <p:nvPicPr>
          <p:cNvPr id="6" name="Content Placeholder 5" descr="Screen Shot 2017-03-27 at 1.40.40 PM.png"/>
          <p:cNvPicPr>
            <a:picLocks noGrp="1" noChangeAspect="1"/>
          </p:cNvPicPr>
          <p:nvPr>
            <p:ph idx="1"/>
          </p:nvPr>
        </p:nvPicPr>
        <p:blipFill>
          <a:blip r:embed="rId3">
            <a:extLst>
              <a:ext uri="{28A0092B-C50C-407E-A947-70E740481C1C}">
                <a14:useLocalDpi xmlns:a14="http://schemas.microsoft.com/office/drawing/2010/main" val="0"/>
              </a:ext>
            </a:extLst>
          </a:blip>
          <a:srcRect t="4336" b="4336"/>
          <a:stretch>
            <a:fillRect/>
          </a:stretch>
        </p:blipFill>
        <p:spPr/>
      </p:pic>
      <p:sp>
        <p:nvSpPr>
          <p:cNvPr id="3" name="TextBox 2"/>
          <p:cNvSpPr txBox="1"/>
          <p:nvPr/>
        </p:nvSpPr>
        <p:spPr>
          <a:xfrm>
            <a:off x="3912900" y="6349703"/>
            <a:ext cx="2142473" cy="369332"/>
          </a:xfrm>
          <a:prstGeom prst="rect">
            <a:avLst/>
          </a:prstGeom>
          <a:noFill/>
        </p:spPr>
        <p:txBody>
          <a:bodyPr wrap="square" rtlCol="0">
            <a:spAutoFit/>
          </a:bodyPr>
          <a:lstStyle/>
          <a:p>
            <a:r>
              <a:rPr lang="en-US" dirty="0" smtClean="0"/>
              <a:t>68/1800</a:t>
            </a:r>
            <a:endParaRPr lang="en-US" dirty="0"/>
          </a:p>
        </p:txBody>
      </p:sp>
    </p:spTree>
    <p:extLst>
      <p:ext uri="{BB962C8B-B14F-4D97-AF65-F5344CB8AC3E}">
        <p14:creationId xmlns:p14="http://schemas.microsoft.com/office/powerpoint/2010/main" val="283254719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623" y="33306"/>
            <a:ext cx="8066617" cy="1343796"/>
          </a:xfrm>
        </p:spPr>
        <p:txBody>
          <a:bodyPr>
            <a:noAutofit/>
          </a:bodyPr>
          <a:lstStyle/>
          <a:p>
            <a:r>
              <a:rPr lang="en-US" sz="1600" dirty="0" smtClean="0"/>
              <a:t>Best: </a:t>
            </a:r>
            <a:r>
              <a:rPr lang="en-US" sz="1600" dirty="0"/>
              <a:t>Has a nice flow, customers walk the circuit, no vendor</a:t>
            </a:r>
            <a:br>
              <a:rPr lang="en-US" sz="1600" dirty="0"/>
            </a:br>
            <a:r>
              <a:rPr lang="en-US" sz="1600" dirty="0"/>
              <a:t>gets left out, music up at one end draws the customers,</a:t>
            </a:r>
            <a:br>
              <a:rPr lang="en-US" sz="1600" dirty="0"/>
            </a:br>
            <a:r>
              <a:rPr lang="en-US" sz="1600" dirty="0"/>
              <a:t>Information and activities/events at other end balance</a:t>
            </a:r>
            <a:br>
              <a:rPr lang="en-US" sz="1600" dirty="0"/>
            </a:br>
            <a:r>
              <a:rPr lang="en-US" sz="1600" dirty="0"/>
              <a:t>the </a:t>
            </a:r>
            <a:r>
              <a:rPr lang="en-US" sz="1600" dirty="0" smtClean="0"/>
              <a:t>energy</a:t>
            </a:r>
            <a:br>
              <a:rPr lang="en-US" sz="1600" dirty="0" smtClean="0"/>
            </a:br>
            <a:r>
              <a:rPr lang="en-US" sz="1600" dirty="0" smtClean="0"/>
              <a:t>Worst: </a:t>
            </a:r>
            <a:r>
              <a:rPr lang="en-US" sz="1600" dirty="0"/>
              <a:t>difficult to count customers who seep through up by the</a:t>
            </a:r>
            <a:br>
              <a:rPr lang="en-US" sz="1600" dirty="0"/>
            </a:br>
            <a:r>
              <a:rPr lang="en-US" sz="1600" dirty="0"/>
              <a:t>music</a:t>
            </a:r>
          </a:p>
        </p:txBody>
      </p:sp>
      <p:sp>
        <p:nvSpPr>
          <p:cNvPr id="3" name="TextBox 2"/>
          <p:cNvSpPr txBox="1"/>
          <p:nvPr/>
        </p:nvSpPr>
        <p:spPr>
          <a:xfrm>
            <a:off x="4030416" y="6497785"/>
            <a:ext cx="975785" cy="369332"/>
          </a:xfrm>
          <a:prstGeom prst="rect">
            <a:avLst/>
          </a:prstGeom>
          <a:noFill/>
        </p:spPr>
        <p:txBody>
          <a:bodyPr wrap="none" rtlCol="0">
            <a:spAutoFit/>
          </a:bodyPr>
          <a:lstStyle/>
          <a:p>
            <a:r>
              <a:rPr lang="en-US" dirty="0" smtClean="0"/>
              <a:t>60/2200</a:t>
            </a:r>
            <a:endParaRPr lang="en-US" dirty="0"/>
          </a:p>
        </p:txBody>
      </p:sp>
      <p:pic>
        <p:nvPicPr>
          <p:cNvPr id="6" name="Content Placeholder 5" descr="Screen Shot 2017-03-27 at 4.44.10 PM.png"/>
          <p:cNvPicPr>
            <a:picLocks noGrp="1" noChangeAspect="1"/>
          </p:cNvPicPr>
          <p:nvPr>
            <p:ph idx="1"/>
          </p:nvPr>
        </p:nvPicPr>
        <p:blipFill>
          <a:blip r:embed="rId3">
            <a:extLst>
              <a:ext uri="{28A0092B-C50C-407E-A947-70E740481C1C}">
                <a14:useLocalDpi xmlns:a14="http://schemas.microsoft.com/office/drawing/2010/main" val="0"/>
              </a:ext>
            </a:extLst>
          </a:blip>
          <a:srcRect l="-63187" r="-63187"/>
          <a:stretch>
            <a:fillRect/>
          </a:stretch>
        </p:blipFill>
        <p:spPr>
          <a:xfrm>
            <a:off x="78719" y="1528000"/>
            <a:ext cx="9065281" cy="4985555"/>
          </a:xfrm>
        </p:spPr>
      </p:pic>
      <p:sp>
        <p:nvSpPr>
          <p:cNvPr id="7" name="TextBox 6"/>
          <p:cNvSpPr txBox="1"/>
          <p:nvPr/>
        </p:nvSpPr>
        <p:spPr>
          <a:xfrm>
            <a:off x="2967321" y="671496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8707426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pPr algn="l"/>
            <a:r>
              <a:rPr lang="en-US" sz="3200" dirty="0"/>
              <a:t>Best: Balance of vendor and shopper needs with </a:t>
            </a:r>
            <a:r>
              <a:rPr lang="en-US" sz="3200" dirty="0" smtClean="0"/>
              <a:t>available space</a:t>
            </a:r>
            <a:br>
              <a:rPr lang="en-US" sz="3200" dirty="0" smtClean="0"/>
            </a:br>
            <a:r>
              <a:rPr lang="en-US" sz="3200" dirty="0" smtClean="0"/>
              <a:t>Worst: </a:t>
            </a:r>
            <a:r>
              <a:rPr lang="en-US" sz="3200" dirty="0"/>
              <a:t>Limited available space</a:t>
            </a:r>
          </a:p>
        </p:txBody>
      </p:sp>
      <p:pic>
        <p:nvPicPr>
          <p:cNvPr id="4" name="Content Placeholder 3" descr="PleasantvilleNY.jpg"/>
          <p:cNvPicPr>
            <a:picLocks noGrp="1" noChangeAspect="1"/>
          </p:cNvPicPr>
          <p:nvPr>
            <p:ph idx="1"/>
          </p:nvPr>
        </p:nvPicPr>
        <p:blipFill>
          <a:blip r:embed="rId3" cstate="print">
            <a:extLst>
              <a:ext uri="{28A0092B-C50C-407E-A947-70E740481C1C}">
                <a14:useLocalDpi xmlns:a14="http://schemas.microsoft.com/office/drawing/2010/main" val="0"/>
              </a:ext>
            </a:extLst>
          </a:blip>
          <a:srcRect t="5465" b="5465"/>
          <a:stretch>
            <a:fillRect/>
          </a:stretch>
        </p:blipFill>
        <p:spPr/>
      </p:pic>
      <p:sp>
        <p:nvSpPr>
          <p:cNvPr id="3" name="TextBox 2"/>
          <p:cNvSpPr txBox="1"/>
          <p:nvPr/>
        </p:nvSpPr>
        <p:spPr>
          <a:xfrm>
            <a:off x="4080447" y="6413841"/>
            <a:ext cx="975785" cy="369332"/>
          </a:xfrm>
          <a:prstGeom prst="rect">
            <a:avLst/>
          </a:prstGeom>
          <a:noFill/>
        </p:spPr>
        <p:txBody>
          <a:bodyPr wrap="none" rtlCol="0">
            <a:spAutoFit/>
          </a:bodyPr>
          <a:lstStyle/>
          <a:p>
            <a:r>
              <a:rPr lang="en-US" dirty="0" smtClean="0"/>
              <a:t>43/2900</a:t>
            </a:r>
            <a:endParaRPr lang="en-US" dirty="0"/>
          </a:p>
        </p:txBody>
      </p:sp>
    </p:spTree>
    <p:extLst>
      <p:ext uri="{BB962C8B-B14F-4D97-AF65-F5344CB8AC3E}">
        <p14:creationId xmlns:p14="http://schemas.microsoft.com/office/powerpoint/2010/main" val="152228583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623" y="236292"/>
            <a:ext cx="8066617" cy="1343796"/>
          </a:xfrm>
        </p:spPr>
        <p:txBody>
          <a:bodyPr>
            <a:noAutofit/>
          </a:bodyPr>
          <a:lstStyle/>
          <a:p>
            <a:r>
              <a:rPr lang="en-US" sz="2000" dirty="0" smtClean="0"/>
              <a:t>Best: We </a:t>
            </a:r>
            <a:r>
              <a:rPr lang="en-US" sz="2000" dirty="0"/>
              <a:t>don't have to close off a lot of </a:t>
            </a:r>
            <a:r>
              <a:rPr lang="en-US" sz="2000" dirty="0" smtClean="0"/>
              <a:t>streets; </a:t>
            </a:r>
            <a:r>
              <a:rPr lang="en-US" sz="2000" dirty="0"/>
              <a:t>No mud or</a:t>
            </a:r>
            <a:br>
              <a:rPr lang="en-US" sz="2000" dirty="0"/>
            </a:br>
            <a:r>
              <a:rPr lang="en-US" sz="2000" dirty="0"/>
              <a:t>mess as it's an asphalt parking </a:t>
            </a:r>
            <a:r>
              <a:rPr lang="en-US" sz="2000" dirty="0" smtClean="0"/>
              <a:t>lot.</a:t>
            </a:r>
            <a:br>
              <a:rPr lang="en-US" sz="2000" dirty="0" smtClean="0"/>
            </a:br>
            <a:r>
              <a:rPr lang="en-US" sz="2000" dirty="0" smtClean="0"/>
              <a:t>Worst: It's </a:t>
            </a:r>
            <a:r>
              <a:rPr lang="en-US" sz="2000" dirty="0"/>
              <a:t>a parking lot with limited room for growth or change</a:t>
            </a:r>
            <a:br>
              <a:rPr lang="en-US" sz="2000" dirty="0"/>
            </a:br>
            <a:r>
              <a:rPr lang="en-US" sz="2000" dirty="0"/>
              <a:t>in layout.</a:t>
            </a:r>
          </a:p>
        </p:txBody>
      </p:sp>
      <p:pic>
        <p:nvPicPr>
          <p:cNvPr id="4" name="Content Placeholder 3" descr="UrbanaIL.pdf"/>
          <p:cNvPicPr>
            <a:picLocks noGrp="1" noChangeAspect="1"/>
          </p:cNvPicPr>
          <p:nvPr>
            <p:ph idx="1"/>
          </p:nvPr>
        </p:nvPicPr>
        <p:blipFill>
          <a:blip r:embed="rId3">
            <a:extLst>
              <a:ext uri="{28A0092B-C50C-407E-A947-70E740481C1C}">
                <a14:useLocalDpi xmlns:a14="http://schemas.microsoft.com/office/drawing/2010/main" val="0"/>
              </a:ext>
            </a:extLst>
          </a:blip>
          <a:srcRect t="4709" b="4709"/>
          <a:stretch>
            <a:fillRect/>
          </a:stretch>
        </p:blipFill>
        <p:spPr>
          <a:xfrm>
            <a:off x="457200" y="1910333"/>
            <a:ext cx="8229600" cy="4525963"/>
          </a:xfrm>
        </p:spPr>
      </p:pic>
      <p:sp>
        <p:nvSpPr>
          <p:cNvPr id="3" name="TextBox 2"/>
          <p:cNvSpPr txBox="1"/>
          <p:nvPr/>
        </p:nvSpPr>
        <p:spPr>
          <a:xfrm>
            <a:off x="4030416" y="6497785"/>
            <a:ext cx="1095172" cy="369332"/>
          </a:xfrm>
          <a:prstGeom prst="rect">
            <a:avLst/>
          </a:prstGeom>
          <a:noFill/>
        </p:spPr>
        <p:txBody>
          <a:bodyPr wrap="none" rtlCol="0">
            <a:spAutoFit/>
          </a:bodyPr>
          <a:lstStyle/>
          <a:p>
            <a:r>
              <a:rPr lang="en-US" dirty="0" smtClean="0"/>
              <a:t>85/5000+</a:t>
            </a:r>
            <a:endParaRPr lang="en-US" dirty="0"/>
          </a:p>
        </p:txBody>
      </p:sp>
    </p:spTree>
    <p:extLst>
      <p:ext uri="{BB962C8B-B14F-4D97-AF65-F5344CB8AC3E}">
        <p14:creationId xmlns:p14="http://schemas.microsoft.com/office/powerpoint/2010/main" val="352882149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 parallel, racetrack</a:t>
            </a:r>
            <a:endParaRPr lang="en-US" dirty="0"/>
          </a:p>
        </p:txBody>
      </p:sp>
      <p:sp>
        <p:nvSpPr>
          <p:cNvPr id="3" name="Content Placeholder 2"/>
          <p:cNvSpPr>
            <a:spLocks noGrp="1"/>
          </p:cNvSpPr>
          <p:nvPr>
            <p:ph idx="1"/>
          </p:nvPr>
        </p:nvSpPr>
        <p:spPr>
          <a:xfrm>
            <a:off x="457200" y="1257300"/>
            <a:ext cx="8229600" cy="5245100"/>
          </a:xfrm>
        </p:spPr>
        <p:txBody>
          <a:bodyPr>
            <a:normAutofit fontScale="85000" lnSpcReduction="10000"/>
          </a:bodyPr>
          <a:lstStyle/>
          <a:p>
            <a:r>
              <a:rPr lang="en-US" dirty="0" smtClean="0"/>
              <a:t>X or + grid : flexible, more entrances, bad sight lines; shopper circuit often incomplete; experienced shoppers use easily;  difficult for new </a:t>
            </a:r>
            <a:r>
              <a:rPr lang="en-US" dirty="0"/>
              <a:t>managers to </a:t>
            </a:r>
            <a:r>
              <a:rPr lang="en-US" dirty="0" smtClean="0"/>
              <a:t>supervise.</a:t>
            </a:r>
          </a:p>
          <a:p>
            <a:endParaRPr lang="en-US" dirty="0"/>
          </a:p>
          <a:p>
            <a:r>
              <a:rPr lang="en-US" dirty="0" smtClean="0"/>
              <a:t>Parallel rows: Least flexible, fewer entrances to manage, good sight lines, shopper circuit can be less than complete; good for new shoppers, easy for new managers to supervise</a:t>
            </a:r>
          </a:p>
          <a:p>
            <a:endParaRPr lang="en-US" dirty="0"/>
          </a:p>
          <a:p>
            <a:r>
              <a:rPr lang="en-US" dirty="0" smtClean="0"/>
              <a:t>Closed Loop or Racetrack: Somewhat inflexible, angles are hard to work with, okay sight lines, longer shopper circuit, 100% locations; spacing can be tricky</a:t>
            </a:r>
            <a:endParaRPr lang="en-US" dirty="0"/>
          </a:p>
        </p:txBody>
      </p:sp>
    </p:spTree>
    <p:extLst>
      <p:ext uri="{BB962C8B-B14F-4D97-AF65-F5344CB8AC3E}">
        <p14:creationId xmlns:p14="http://schemas.microsoft.com/office/powerpoint/2010/main" val="263190731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and worst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L</a:t>
            </a:r>
            <a:r>
              <a:rPr lang="en-US" dirty="0" smtClean="0"/>
              <a:t>arge market</a:t>
            </a:r>
            <a:r>
              <a:rPr lang="en-US" dirty="0"/>
              <a:t>? </a:t>
            </a:r>
            <a:r>
              <a:rPr lang="en-US" dirty="0" smtClean="0"/>
              <a:t>(40+ vendors and 3000 + visitors)</a:t>
            </a:r>
          </a:p>
          <a:p>
            <a:pPr marL="0" indent="0">
              <a:buNone/>
            </a:pPr>
            <a:r>
              <a:rPr lang="en-US" dirty="0"/>
              <a:t>Best </a:t>
            </a:r>
            <a:r>
              <a:rPr lang="en-US" dirty="0" smtClean="0"/>
              <a:t>layout? Worst layout?</a:t>
            </a:r>
          </a:p>
          <a:p>
            <a:pPr marL="0" indent="0">
              <a:buNone/>
            </a:pPr>
            <a:endParaRPr lang="en-US" dirty="0" smtClean="0"/>
          </a:p>
          <a:p>
            <a:pPr marL="0" indent="0">
              <a:buNone/>
            </a:pPr>
            <a:r>
              <a:rPr lang="en-US" dirty="0" smtClean="0"/>
              <a:t>Medium (+15- 40 vendors, 350-1500 visitors)</a:t>
            </a:r>
          </a:p>
          <a:p>
            <a:pPr marL="0" indent="0">
              <a:buNone/>
            </a:pPr>
            <a:r>
              <a:rPr lang="en-US" dirty="0"/>
              <a:t>Best layout? Worst layout?</a:t>
            </a:r>
          </a:p>
          <a:p>
            <a:pPr marL="0" indent="0">
              <a:buNone/>
            </a:pPr>
            <a:endParaRPr lang="en-US" dirty="0"/>
          </a:p>
          <a:p>
            <a:pPr marL="0" indent="0">
              <a:buNone/>
            </a:pPr>
            <a:r>
              <a:rPr lang="en-US" dirty="0" smtClean="0"/>
              <a:t>Micro market? (-15 vendors and -300 visitors)</a:t>
            </a:r>
          </a:p>
          <a:p>
            <a:pPr marL="0" indent="0">
              <a:buNone/>
            </a:pPr>
            <a:r>
              <a:rPr lang="en-US" dirty="0"/>
              <a:t>Best layout? Worst layout?</a:t>
            </a:r>
          </a:p>
        </p:txBody>
      </p:sp>
    </p:spTree>
    <p:extLst>
      <p:ext uri="{BB962C8B-B14F-4D97-AF65-F5344CB8AC3E}">
        <p14:creationId xmlns:p14="http://schemas.microsoft.com/office/powerpoint/2010/main" val="336523574"/>
      </p:ext>
    </p:extLst>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 </a:t>
            </a:r>
            <a:r>
              <a:rPr lang="en-US" dirty="0" smtClean="0"/>
              <a:t>3 in Retail</a:t>
            </a:r>
            <a:endParaRPr lang="en-US" dirty="0"/>
          </a:p>
        </p:txBody>
      </p:sp>
      <p:sp>
        <p:nvSpPr>
          <p:cNvPr id="3" name="Content Placeholder 2"/>
          <p:cNvSpPr>
            <a:spLocks noGrp="1"/>
          </p:cNvSpPr>
          <p:nvPr>
            <p:ph idx="1"/>
          </p:nvPr>
        </p:nvSpPr>
        <p:spPr/>
        <p:txBody>
          <a:bodyPr/>
          <a:lstStyle/>
          <a:p>
            <a:endParaRPr lang="en-US" dirty="0" smtClean="0"/>
          </a:p>
          <a:p>
            <a:r>
              <a:rPr lang="en-US" dirty="0" smtClean="0"/>
              <a:t>Design </a:t>
            </a:r>
            <a:r>
              <a:rPr lang="en-US" dirty="0"/>
              <a:t>(meaning the premises</a:t>
            </a:r>
            <a:r>
              <a:rPr lang="en-US" dirty="0" smtClean="0"/>
              <a:t>) </a:t>
            </a:r>
          </a:p>
          <a:p>
            <a:endParaRPr lang="en-US" dirty="0" smtClean="0"/>
          </a:p>
          <a:p>
            <a:r>
              <a:rPr lang="en-US" dirty="0" smtClean="0"/>
              <a:t>Merchandising </a:t>
            </a:r>
            <a:r>
              <a:rPr lang="en-US" dirty="0"/>
              <a:t>(whatever you </a:t>
            </a:r>
            <a:r>
              <a:rPr lang="en-US" dirty="0" smtClean="0"/>
              <a:t>sell or use to sell)</a:t>
            </a:r>
            <a:r>
              <a:rPr lang="en-US" dirty="0"/>
              <a:t> </a:t>
            </a:r>
            <a:endParaRPr lang="en-US" dirty="0" smtClean="0"/>
          </a:p>
          <a:p>
            <a:endParaRPr lang="en-US" dirty="0" smtClean="0"/>
          </a:p>
          <a:p>
            <a:r>
              <a:rPr lang="en-US" dirty="0" smtClean="0"/>
              <a:t>Operations (staff, vendors)</a:t>
            </a:r>
            <a:endParaRPr lang="en-US" dirty="0"/>
          </a:p>
        </p:txBody>
      </p:sp>
    </p:spTree>
    <p:extLst>
      <p:ext uri="{BB962C8B-B14F-4D97-AF65-F5344CB8AC3E}">
        <p14:creationId xmlns:p14="http://schemas.microsoft.com/office/powerpoint/2010/main" val="231460909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Festival management courses</a:t>
            </a:r>
            <a:endParaRPr lang="en-US" dirty="0"/>
          </a:p>
        </p:txBody>
      </p:sp>
      <p:sp>
        <p:nvSpPr>
          <p:cNvPr id="3" name="Content Placeholder 2"/>
          <p:cNvSpPr>
            <a:spLocks noGrp="1"/>
          </p:cNvSpPr>
          <p:nvPr>
            <p:ph idx="1"/>
          </p:nvPr>
        </p:nvSpPr>
        <p:spPr/>
        <p:txBody>
          <a:bodyPr>
            <a:normAutofit fontScale="77500" lnSpcReduction="20000"/>
          </a:bodyPr>
          <a:lstStyle/>
          <a:p>
            <a:r>
              <a:rPr lang="en-US" dirty="0"/>
              <a:t>EXERCISE 3: DESIGN THE FESTIVAL LAYOUT</a:t>
            </a:r>
          </a:p>
          <a:p>
            <a:r>
              <a:rPr lang="en-US" dirty="0"/>
              <a:t>Place 20 drink stands, 20 food stands, 8 toilets, 3 music stages in order to create maximal </a:t>
            </a:r>
          </a:p>
          <a:p>
            <a:r>
              <a:rPr lang="en-US" b="1" dirty="0"/>
              <a:t>a) flow of people, </a:t>
            </a:r>
          </a:p>
          <a:p>
            <a:r>
              <a:rPr lang="en-US" b="1" dirty="0"/>
              <a:t>b) profit for all stands, </a:t>
            </a:r>
          </a:p>
          <a:p>
            <a:r>
              <a:rPr lang="en-US" b="1" dirty="0"/>
              <a:t>c) n° happy people, </a:t>
            </a:r>
          </a:p>
          <a:p>
            <a:r>
              <a:rPr lang="en-US" b="1" dirty="0"/>
              <a:t>d) security. </a:t>
            </a:r>
          </a:p>
          <a:p>
            <a:pPr marL="0" indent="0">
              <a:buNone/>
            </a:pPr>
            <a:endParaRPr lang="en-US" dirty="0"/>
          </a:p>
          <a:p>
            <a:r>
              <a:rPr lang="en-US" dirty="0"/>
              <a:t>Hand-In: 1 Keynote/</a:t>
            </a:r>
            <a:r>
              <a:rPr lang="en-US" dirty="0" err="1"/>
              <a:t>Powerpoint</a:t>
            </a:r>
            <a:r>
              <a:rPr lang="en-US" dirty="0"/>
              <a:t> slide or PDF with your layout, 1 (or more) sentence(s) that explains your intention, </a:t>
            </a:r>
            <a:r>
              <a:rPr lang="en-US" dirty="0" smtClean="0"/>
              <a:t>with </a:t>
            </a:r>
            <a:r>
              <a:rPr lang="en-US" dirty="0"/>
              <a:t>the drink stands, food stands, toilets, stages.</a:t>
            </a:r>
          </a:p>
          <a:p>
            <a:pPr marL="0" indent="0">
              <a:buNone/>
            </a:pPr>
            <a:endParaRPr lang="en-US" dirty="0"/>
          </a:p>
        </p:txBody>
      </p:sp>
    </p:spTree>
    <p:extLst>
      <p:ext uri="{BB962C8B-B14F-4D97-AF65-F5344CB8AC3E}">
        <p14:creationId xmlns:p14="http://schemas.microsoft.com/office/powerpoint/2010/main" val="283413693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measure your location based on:</a:t>
            </a:r>
            <a:endParaRPr lang="en-US" dirty="0"/>
          </a:p>
        </p:txBody>
      </p:sp>
      <p:sp>
        <p:nvSpPr>
          <p:cNvPr id="3" name="Content Placeholder 2"/>
          <p:cNvSpPr>
            <a:spLocks noGrp="1"/>
          </p:cNvSpPr>
          <p:nvPr>
            <p:ph idx="1"/>
          </p:nvPr>
        </p:nvSpPr>
        <p:spPr>
          <a:xfrm>
            <a:off x="457200" y="1029954"/>
            <a:ext cx="8229600" cy="4664994"/>
          </a:xfrm>
        </p:spPr>
        <p:txBody>
          <a:bodyPr>
            <a:normAutofit fontScale="85000" lnSpcReduction="10000"/>
          </a:bodyPr>
          <a:lstStyle/>
          <a:p>
            <a:pPr marL="0" indent="0">
              <a:buNone/>
            </a:pPr>
            <a:endParaRPr lang="en-US" dirty="0" smtClean="0"/>
          </a:p>
          <a:p>
            <a:r>
              <a:rPr lang="en-US" dirty="0" smtClean="0"/>
              <a:t>Vendors</a:t>
            </a:r>
          </a:p>
          <a:p>
            <a:pPr lvl="1"/>
            <a:r>
              <a:rPr lang="en-US" dirty="0" smtClean="0"/>
              <a:t>Things to consider: </a:t>
            </a:r>
            <a:r>
              <a:rPr lang="en-US" dirty="0"/>
              <a:t>neighbors, weather, safety, transport/</a:t>
            </a:r>
            <a:r>
              <a:rPr lang="en-US" dirty="0" smtClean="0"/>
              <a:t>parking</a:t>
            </a:r>
            <a:endParaRPr lang="en-US" dirty="0"/>
          </a:p>
          <a:p>
            <a:endParaRPr lang="en-US" dirty="0" smtClean="0"/>
          </a:p>
          <a:p>
            <a:r>
              <a:rPr lang="en-US" dirty="0" smtClean="0"/>
              <a:t>Shoppers</a:t>
            </a:r>
            <a:endParaRPr lang="en-US" dirty="0"/>
          </a:p>
          <a:p>
            <a:pPr lvl="1"/>
            <a:r>
              <a:rPr lang="en-US" dirty="0" smtClean="0"/>
              <a:t>Things to consider: flow, </a:t>
            </a:r>
            <a:r>
              <a:rPr lang="en-US" dirty="0" err="1" smtClean="0"/>
              <a:t>shoppability</a:t>
            </a:r>
            <a:r>
              <a:rPr lang="en-US" dirty="0" smtClean="0"/>
              <a:t>, </a:t>
            </a:r>
            <a:r>
              <a:rPr lang="en-US" dirty="0"/>
              <a:t>meeting </a:t>
            </a:r>
            <a:r>
              <a:rPr lang="en-US" dirty="0" smtClean="0"/>
              <a:t>spaces (100% locations), </a:t>
            </a:r>
            <a:r>
              <a:rPr lang="en-US" dirty="0"/>
              <a:t>transport</a:t>
            </a:r>
            <a:r>
              <a:rPr lang="en-US" dirty="0" smtClean="0"/>
              <a:t>/parking</a:t>
            </a:r>
          </a:p>
          <a:p>
            <a:pPr marL="0" indent="0">
              <a:buNone/>
            </a:pPr>
            <a:endParaRPr lang="en-US" dirty="0"/>
          </a:p>
          <a:p>
            <a:r>
              <a:rPr lang="en-US" dirty="0" smtClean="0"/>
              <a:t>Risk</a:t>
            </a:r>
          </a:p>
          <a:p>
            <a:pPr lvl="1"/>
            <a:r>
              <a:rPr lang="en-US" dirty="0" smtClean="0"/>
              <a:t>Things to consider: safety, leaky entrances, topography</a:t>
            </a:r>
          </a:p>
          <a:p>
            <a:endParaRPr lang="en-US" dirty="0"/>
          </a:p>
        </p:txBody>
      </p:sp>
    </p:spTree>
    <p:extLst>
      <p:ext uri="{BB962C8B-B14F-4D97-AF65-F5344CB8AC3E}">
        <p14:creationId xmlns:p14="http://schemas.microsoft.com/office/powerpoint/2010/main" val="309478117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76200"/>
            <a:ext cx="8229600" cy="1143000"/>
          </a:xfrm>
        </p:spPr>
        <p:txBody>
          <a:bodyPr/>
          <a:lstStyle/>
          <a:p>
            <a:r>
              <a:rPr lang="en-US" dirty="0" smtClean="0"/>
              <a:t>100 percent location</a:t>
            </a:r>
            <a:endParaRPr lang="en-US" dirty="0"/>
          </a:p>
        </p:txBody>
      </p:sp>
      <p:sp>
        <p:nvSpPr>
          <p:cNvPr id="3" name="Content Placeholder 2"/>
          <p:cNvSpPr>
            <a:spLocks noGrp="1"/>
          </p:cNvSpPr>
          <p:nvPr>
            <p:ph idx="1"/>
          </p:nvPr>
        </p:nvSpPr>
        <p:spPr>
          <a:xfrm>
            <a:off x="457200" y="1231900"/>
            <a:ext cx="8229600" cy="4525963"/>
          </a:xfrm>
        </p:spPr>
        <p:txBody>
          <a:bodyPr>
            <a:normAutofit fontScale="85000" lnSpcReduction="10000"/>
          </a:bodyPr>
          <a:lstStyle/>
          <a:p>
            <a:endParaRPr lang="en-US" dirty="0" smtClean="0"/>
          </a:p>
          <a:p>
            <a:pPr marL="0" indent="0">
              <a:buNone/>
            </a:pPr>
            <a:r>
              <a:rPr lang="en-US" dirty="0" smtClean="0"/>
              <a:t>“On </a:t>
            </a:r>
            <a:r>
              <a:rPr lang="en-US" dirty="0"/>
              <a:t>maps of the corners we plotted the location of each conversation and how long it lasted. </a:t>
            </a:r>
            <a:r>
              <a:rPr lang="en-US" dirty="0" smtClean="0"/>
              <a:t>To </a:t>
            </a:r>
            <a:r>
              <a:rPr lang="en-US" dirty="0"/>
              <a:t>our surprise, the people who stopped to talk did not move out of the main pedestrian flow; and if they had been out of it, they moved into it. The great bulk of the conversations were smack in the middle of the pedestrian flow—the 100 percent location, to borrow the real estate term</a:t>
            </a:r>
            <a:r>
              <a:rPr lang="en-US" dirty="0" smtClean="0"/>
              <a:t>.</a:t>
            </a:r>
          </a:p>
          <a:p>
            <a:pPr marL="0" indent="0">
              <a:spcBef>
                <a:spcPts val="0"/>
              </a:spcBef>
              <a:buNone/>
              <a:defRPr/>
            </a:pPr>
            <a:r>
              <a:rPr lang="en-US" dirty="0"/>
              <a:t>Of 133 conversations we mapped over several days, 57 percent were concentrated in the highest-traffic </a:t>
            </a:r>
            <a:r>
              <a:rPr lang="en-US" dirty="0" smtClean="0"/>
              <a:t>locations</a:t>
            </a:r>
            <a:r>
              <a:rPr lang="en-US" dirty="0"/>
              <a:t>.” </a:t>
            </a:r>
            <a:endParaRPr lang="en-US" dirty="0" smtClean="0"/>
          </a:p>
          <a:p>
            <a:pPr marL="0" indent="0">
              <a:spcBef>
                <a:spcPts val="0"/>
              </a:spcBef>
              <a:buNone/>
              <a:defRPr/>
            </a:pPr>
            <a:r>
              <a:rPr lang="en-US" sz="2400" dirty="0" smtClean="0"/>
              <a:t>The </a:t>
            </a:r>
            <a:r>
              <a:rPr lang="en-US" sz="2400" dirty="0"/>
              <a:t>Social Life of the </a:t>
            </a:r>
            <a:r>
              <a:rPr lang="en-US" sz="2400" dirty="0" smtClean="0"/>
              <a:t>Street William </a:t>
            </a:r>
            <a:r>
              <a:rPr lang="en-US" sz="2400" dirty="0"/>
              <a:t>H. Whyte, </a:t>
            </a:r>
            <a:r>
              <a:rPr lang="en-US" sz="2400" dirty="0" err="1"/>
              <a:t>Paco</a:t>
            </a:r>
            <a:r>
              <a:rPr lang="en-US" sz="2400" dirty="0"/>
              <a:t> Underhill</a:t>
            </a:r>
          </a:p>
          <a:p>
            <a:pPr marL="0" indent="0">
              <a:buNone/>
            </a:pPr>
            <a:endParaRPr lang="en-US" dirty="0"/>
          </a:p>
        </p:txBody>
      </p:sp>
    </p:spTree>
    <p:extLst>
      <p:ext uri="{BB962C8B-B14F-4D97-AF65-F5344CB8AC3E}">
        <p14:creationId xmlns:p14="http://schemas.microsoft.com/office/powerpoint/2010/main" val="377170315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X</a:t>
            </a:r>
            <a:r>
              <a:rPr lang="en-US" dirty="0"/>
              <a:t> </a:t>
            </a:r>
            <a:r>
              <a:rPr lang="en-US" dirty="0" smtClean="0"/>
              <a:t>or Plus; rows; racetrack</a:t>
            </a:r>
            <a:br>
              <a:rPr lang="en-US" dirty="0" smtClean="0"/>
            </a:br>
            <a:endParaRPr lang="en-US" dirty="0"/>
          </a:p>
        </p:txBody>
      </p:sp>
      <p:sp>
        <p:nvSpPr>
          <p:cNvPr id="3" name="Content Placeholder 2"/>
          <p:cNvSpPr>
            <a:spLocks noGrp="1"/>
          </p:cNvSpPr>
          <p:nvPr>
            <p:ph idx="1"/>
          </p:nvPr>
        </p:nvSpPr>
        <p:spPr>
          <a:xfrm>
            <a:off x="457200" y="1257300"/>
            <a:ext cx="8229600" cy="5245100"/>
          </a:xfrm>
        </p:spPr>
        <p:txBody>
          <a:bodyPr>
            <a:normAutofit/>
          </a:bodyPr>
          <a:lstStyle/>
          <a:p>
            <a:r>
              <a:rPr lang="en-US" dirty="0" smtClean="0"/>
              <a:t>X or Plus grid</a:t>
            </a:r>
          </a:p>
          <a:p>
            <a:endParaRPr lang="en-US" dirty="0" smtClean="0"/>
          </a:p>
          <a:p>
            <a:endParaRPr lang="en-US" dirty="0"/>
          </a:p>
          <a:p>
            <a:r>
              <a:rPr lang="en-US" dirty="0" smtClean="0"/>
              <a:t>Parallel rows, sometimes L shape</a:t>
            </a:r>
          </a:p>
          <a:p>
            <a:endParaRPr lang="en-US" dirty="0"/>
          </a:p>
          <a:p>
            <a:endParaRPr lang="en-US" dirty="0"/>
          </a:p>
          <a:p>
            <a:r>
              <a:rPr lang="en-US" dirty="0" smtClean="0"/>
              <a:t>Closed Loop or Racetrack</a:t>
            </a:r>
            <a:endParaRPr lang="en-US" dirty="0"/>
          </a:p>
        </p:txBody>
      </p:sp>
    </p:spTree>
    <p:extLst>
      <p:ext uri="{BB962C8B-B14F-4D97-AF65-F5344CB8AC3E}">
        <p14:creationId xmlns:p14="http://schemas.microsoft.com/office/powerpoint/2010/main" val="241694203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X/Plus</a:t>
            </a:r>
            <a:endParaRPr lang="en-US" dirty="0"/>
          </a:p>
        </p:txBody>
      </p:sp>
      <p:pic>
        <p:nvPicPr>
          <p:cNvPr id="9" name="Content Placeholder 8" descr="Screen Shot 2017-03-28 at 8.00.59 AM.png"/>
          <p:cNvPicPr>
            <a:picLocks noGrp="1" noChangeAspect="1"/>
          </p:cNvPicPr>
          <p:nvPr>
            <p:ph idx="1"/>
          </p:nvPr>
        </p:nvPicPr>
        <p:blipFill>
          <a:blip r:embed="rId3">
            <a:extLst>
              <a:ext uri="{28A0092B-C50C-407E-A947-70E740481C1C}">
                <a14:useLocalDpi xmlns:a14="http://schemas.microsoft.com/office/drawing/2010/main" val="0"/>
              </a:ext>
            </a:extLst>
          </a:blip>
          <a:srcRect t="-11948" b="-11948"/>
          <a:stretch>
            <a:fillRect/>
          </a:stretch>
        </p:blipFill>
        <p:spPr/>
      </p:pic>
    </p:spTree>
    <p:extLst>
      <p:ext uri="{BB962C8B-B14F-4D97-AF65-F5344CB8AC3E}">
        <p14:creationId xmlns:p14="http://schemas.microsoft.com/office/powerpoint/2010/main" val="5740151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Rows</a:t>
            </a:r>
            <a:endParaRPr lang="en-US" dirty="0"/>
          </a:p>
        </p:txBody>
      </p:sp>
      <p:pic>
        <p:nvPicPr>
          <p:cNvPr id="15" name="Content Placeholder 14" descr="parallelrows2017.png"/>
          <p:cNvPicPr>
            <a:picLocks noGrp="1" noChangeAspect="1"/>
          </p:cNvPicPr>
          <p:nvPr>
            <p:ph idx="1"/>
          </p:nvPr>
        </p:nvPicPr>
        <p:blipFill>
          <a:blip r:embed="rId3">
            <a:extLst>
              <a:ext uri="{28A0092B-C50C-407E-A947-70E740481C1C}">
                <a14:useLocalDpi xmlns:a14="http://schemas.microsoft.com/office/drawing/2010/main" val="0"/>
              </a:ext>
            </a:extLst>
          </a:blip>
          <a:srcRect t="-74251" b="-74251"/>
          <a:stretch>
            <a:fillRect/>
          </a:stretch>
        </p:blipFill>
        <p:spPr>
          <a:xfrm>
            <a:off x="280738" y="1229896"/>
            <a:ext cx="8566484" cy="4711236"/>
          </a:xfrm>
        </p:spPr>
      </p:pic>
    </p:spTree>
    <p:extLst>
      <p:ext uri="{BB962C8B-B14F-4D97-AF65-F5344CB8AC3E}">
        <p14:creationId xmlns:p14="http://schemas.microsoft.com/office/powerpoint/2010/main" val="316602380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Racetrack</a:t>
            </a:r>
            <a:endParaRPr lang="en-US" dirty="0"/>
          </a:p>
        </p:txBody>
      </p:sp>
      <p:pic>
        <p:nvPicPr>
          <p:cNvPr id="6" name="Content Placeholder 5" descr="Screen Shot 2017-03-28 at 8.11.46 AM.png"/>
          <p:cNvPicPr>
            <a:picLocks noGrp="1" noChangeAspect="1"/>
          </p:cNvPicPr>
          <p:nvPr>
            <p:ph idx="1"/>
          </p:nvPr>
        </p:nvPicPr>
        <p:blipFill>
          <a:blip r:embed="rId3">
            <a:extLst>
              <a:ext uri="{28A0092B-C50C-407E-A947-70E740481C1C}">
                <a14:useLocalDpi xmlns:a14="http://schemas.microsoft.com/office/drawing/2010/main" val="0"/>
              </a:ext>
            </a:extLst>
          </a:blip>
          <a:srcRect t="-57183" b="-57183"/>
          <a:stretch>
            <a:fillRect/>
          </a:stretch>
        </p:blipFill>
        <p:spPr/>
      </p:pic>
    </p:spTree>
    <p:extLst>
      <p:ext uri="{BB962C8B-B14F-4D97-AF65-F5344CB8AC3E}">
        <p14:creationId xmlns:p14="http://schemas.microsoft.com/office/powerpoint/2010/main" val="375539192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Custom 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0</TotalTime>
  <Words>1124</Words>
  <Application>Microsoft Macintosh PowerPoint</Application>
  <PresentationFormat>On-screen Show (4:3)</PresentationFormat>
  <Paragraphs>125</Paragraphs>
  <Slides>19</Slides>
  <Notes>17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 Theme</vt:lpstr>
      <vt:lpstr>PowerPoint Presentation</vt:lpstr>
      <vt:lpstr>The Big 3 in Retail</vt:lpstr>
      <vt:lpstr>Festival management courses</vt:lpstr>
      <vt:lpstr>SO: measure your location based on:</vt:lpstr>
      <vt:lpstr>100 percent location</vt:lpstr>
      <vt:lpstr>X or Plus; rows; racetrack </vt:lpstr>
      <vt:lpstr>X/Plus</vt:lpstr>
      <vt:lpstr>Parallel Rows</vt:lpstr>
      <vt:lpstr>Racetrack</vt:lpstr>
      <vt:lpstr>Racetrack with infield</vt:lpstr>
      <vt:lpstr>Best: It's circular and allows for flow. Worst: There are parts that people never visit.</vt:lpstr>
      <vt:lpstr>Best: It's visible from a busy main road, yet a safe space. Worst: It requires dealing with 3 separate property managers. We have an exit lane (not highly trafficked though) running through half of the market. It would be better if vendors were in more of a U shape and closer together.  </vt:lpstr>
      <vt:lpstr>Parallel rows: L shape</vt:lpstr>
      <vt:lpstr>Best: Most people can see the entire market, which we've found the vendors really appreciate. Worst: It's very spread out</vt:lpstr>
      <vt:lpstr>Best: Has a nice flow, customers walk the circuit, no vendor gets left out, music up at one end draws the customers, Information and activities/events at other end balance the energy Worst: difficult to count customers who seep through up by the music</vt:lpstr>
      <vt:lpstr>Best: Balance of vendor and shopper needs with available space Worst: Limited available space</vt:lpstr>
      <vt:lpstr>Best: We don't have to close off a lot of streets; No mud or mess as it's an asphalt parking lot. Worst: It's a parking lot with limited room for growth or change in layout.</vt:lpstr>
      <vt:lpstr>X, parallel, racetrack</vt:lpstr>
      <vt:lpstr>Best and worst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Darlene Wolnik</dc:creator>
  <cp:lastModifiedBy/>
  <cp:revision>1</cp:revision>
  <dcterms:created xsi:type="dcterms:W3CDTF">2017-03-21T21:54:43Z</dcterms:created>
  <dcterms:modified xsi:type="dcterms:W3CDTF">2017-03-29T13:54:05Z</dcterms:modified>
</cp:coreProperties>
</file>