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xlsx" ContentType="application/vnd.openxmlformats-officedocument.spreadsheetml.sheet"/>
  <Default Extension="tmp" ContentType="image/png"/>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57" r:id="rId3"/>
    <p:sldId id="265" r:id="rId4"/>
    <p:sldId id="258" r:id="rId5"/>
    <p:sldId id="259" r:id="rId6"/>
    <p:sldId id="267" r:id="rId7"/>
    <p:sldId id="264" r:id="rId8"/>
    <p:sldId id="261" r:id="rId9"/>
    <p:sldId id="260" r:id="rId10"/>
    <p:sldId id="272" r:id="rId11"/>
    <p:sldId id="268" r:id="rId12"/>
    <p:sldId id="273" r:id="rId13"/>
    <p:sldId id="275" r:id="rId14"/>
    <p:sldId id="271" r:id="rId15"/>
    <p:sldId id="276" r:id="rId16"/>
    <p:sldId id="262" r:id="rId17"/>
    <p:sldId id="270" r:id="rId18"/>
    <p:sldId id="278" r:id="rId19"/>
    <p:sldId id="279" r:id="rId20"/>
    <p:sldId id="280" r:id="rId21"/>
    <p:sldId id="281" r:id="rId22"/>
    <p:sldId id="277"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3141"/>
    <a:srgbClr val="7731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autoAdjust="0"/>
    <p:restoredTop sz="36624" autoAdjust="0"/>
  </p:normalViewPr>
  <p:slideViewPr>
    <p:cSldViewPr snapToGrid="0">
      <p:cViewPr varScale="1">
        <p:scale>
          <a:sx n="35" d="100"/>
          <a:sy n="35" d="100"/>
        </p:scale>
        <p:origin x="2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dirty="0"/>
              <a:t>3SVT </a:t>
            </a:r>
            <a:r>
              <a:rPr lang="en-US" b="1" dirty="0" smtClean="0"/>
              <a:t>Participation – December 2016</a:t>
            </a:r>
            <a:endParaRPr lang="en-US"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3SVT Participation</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Lbls>
            <c:dLbl>
              <c:idx val="0"/>
              <c:layout>
                <c:manualLayout>
                  <c:x val="-0.149345062335958"/>
                  <c:y val="0.0900204232283465"/>
                </c:manualLayout>
              </c:layout>
              <c:tx>
                <c:rich>
                  <a:bodyPr/>
                  <a:lstStyle/>
                  <a:p>
                    <a:fld id="{113EDFAE-D3B7-4726-8B26-0B72D129105F}" type="CATEGORYNAME">
                      <a:rPr lang="en-US"/>
                      <a:pPr/>
                      <a:t>[CATEGORY NAME]</a:t>
                    </a:fld>
                    <a:r>
                      <a:rPr lang="en-US" baseline="0"/>
                      <a:t>
</a:t>
                    </a:r>
                    <a:r>
                      <a:rPr lang="en-US" baseline="0" smtClean="0"/>
                      <a:t>34%</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1"/>
              <c:layout>
                <c:manualLayout>
                  <c:x val="-0.0377773950131234"/>
                  <c:y val="-0.18446875"/>
                </c:manualLayout>
              </c:layout>
              <c:tx>
                <c:rich>
                  <a:bodyPr/>
                  <a:lstStyle/>
                  <a:p>
                    <a:fld id="{E5174625-9947-4C93-94D0-03F3E8F7484D}" type="CATEGORYNAME">
                      <a:rPr lang="en-US"/>
                      <a:pPr/>
                      <a:t>[CATEGORY NAME]</a:t>
                    </a:fld>
                    <a:r>
                      <a:rPr lang="en-US" baseline="0" dirty="0"/>
                      <a:t>
</a:t>
                    </a:r>
                    <a:r>
                      <a:rPr lang="en-US" baseline="0" dirty="0" smtClean="0"/>
                      <a:t>26%</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2"/>
              <c:layout>
                <c:manualLayout>
                  <c:x val="0.144293635170604"/>
                  <c:y val="-0.0688250492125984"/>
                </c:manualLayout>
              </c:layout>
              <c:tx>
                <c:rich>
                  <a:bodyPr/>
                  <a:lstStyle/>
                  <a:p>
                    <a:fld id="{73F883F5-143B-4E1C-AD2B-454351CBFB2D}" type="CATEGORYNAME">
                      <a:rPr lang="en-US"/>
                      <a:pPr/>
                      <a:t>[CATEGORY NAME]</a:t>
                    </a:fld>
                    <a:r>
                      <a:rPr lang="en-US" baseline="0" dirty="0"/>
                      <a:t>
</a:t>
                    </a:r>
                    <a:r>
                      <a:rPr lang="en-US" baseline="0" dirty="0" smtClean="0"/>
                      <a:t>18%</a:t>
                    </a:r>
                  </a:p>
                  <a:p>
                    <a:endParaRPr lang="en-US"/>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dLbl>
              <c:idx val="3"/>
              <c:layout/>
              <c:tx>
                <c:rich>
                  <a:bodyPr/>
                  <a:lstStyle/>
                  <a:p>
                    <a:fld id="{EA5BFF9F-3E82-4CAD-B46B-818C72EBF1ED}" type="CATEGORYNAME">
                      <a:rPr lang="en-US"/>
                      <a:pPr/>
                      <a:t>[CATEGORY NAME]</a:t>
                    </a:fld>
                    <a:r>
                      <a:rPr lang="en-US" baseline="0"/>
                      <a:t>
</a:t>
                    </a:r>
                    <a:r>
                      <a:rPr lang="en-US" baseline="0" smtClean="0"/>
                      <a:t>22%</a:t>
                    </a:r>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Children</c:v>
                </c:pt>
                <c:pt idx="1">
                  <c:v>Disabled</c:v>
                </c:pt>
                <c:pt idx="2">
                  <c:v>Seniors</c:v>
                </c:pt>
                <c:pt idx="3">
                  <c:v>Non-disabled adults</c:v>
                </c:pt>
              </c:strCache>
            </c:strRef>
          </c:cat>
          <c:val>
            <c:numRef>
              <c:f>Sheet1!$B$2:$B$5</c:f>
              <c:numCache>
                <c:formatCode>0%</c:formatCode>
                <c:ptCount val="4"/>
                <c:pt idx="0">
                  <c:v>0.35</c:v>
                </c:pt>
                <c:pt idx="1">
                  <c:v>0.25</c:v>
                </c:pt>
                <c:pt idx="2">
                  <c:v>0.17</c:v>
                </c:pt>
                <c:pt idx="3">
                  <c:v>0.23</c:v>
                </c:pt>
              </c:numCache>
            </c:numRef>
          </c:val>
        </c:ser>
        <c:dLbls>
          <c:showLegendKey val="0"/>
          <c:showVal val="0"/>
          <c:showCatName val="1"/>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E81C71-7E3D-4476-BD1F-69064E63D858}" type="datetimeFigureOut">
              <a:rPr lang="en-US" smtClean="0"/>
              <a:t>5/8/17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FC432-D8CA-4F91-9823-8567A5FA57F9}" type="slidenum">
              <a:rPr lang="en-US" smtClean="0"/>
              <a:t>‹#›</a:t>
            </a:fld>
            <a:endParaRPr lang="en-US"/>
          </a:p>
        </p:txBody>
      </p:sp>
    </p:spTree>
    <p:extLst>
      <p:ext uri="{BB962C8B-B14F-4D97-AF65-F5344CB8AC3E}">
        <p14:creationId xmlns:p14="http://schemas.microsoft.com/office/powerpoint/2010/main" val="1408713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a:t>
            </a:r>
            <a:r>
              <a:rPr lang="en-US" baseline="0" dirty="0" smtClean="0"/>
              <a:t>Everyone, my name is Katie Green and I am the Adult Nutrition Initiatives Specialist at Hunger Free Vermont. We are VT’s statewide education and advocacy organization with the mission of eliminating hunger and malnutrition for all Vermonters. At HFVT, I work on the 3SquaresVT (also known as SNAP and </a:t>
            </a:r>
            <a:r>
              <a:rPr lang="en-US" baseline="0" dirty="0" err="1" smtClean="0"/>
              <a:t>Foodstamps</a:t>
            </a:r>
            <a:r>
              <a:rPr lang="en-US" baseline="0" dirty="0" smtClean="0"/>
              <a:t>) program. This presentation will dive into the basics of the 3SVT program- why we have it, how it works, and the many ways it helps our farmers markets and state as a whole. </a:t>
            </a:r>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a:t>
            </a:fld>
            <a:endParaRPr lang="en-US"/>
          </a:p>
        </p:txBody>
      </p:sp>
    </p:spTree>
    <p:extLst>
      <p:ext uri="{BB962C8B-B14F-4D97-AF65-F5344CB8AC3E}">
        <p14:creationId xmlns:p14="http://schemas.microsoft.com/office/powerpoint/2010/main" val="1028995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EBT Card contains</a:t>
            </a:r>
            <a:r>
              <a:rPr lang="en-US" baseline="0" dirty="0" smtClean="0"/>
              <a:t> two categories- EBT Cash and EBT food. The large majority of 3SquaresVT recipients receive their benefit deposited as EBT Food on their EBT card. The second category, EBT Cash is mostly for programs like Reach Up, General Assistance, or Essential Person. M</a:t>
            </a:r>
            <a:r>
              <a:rPr lang="en-US" dirty="0" smtClean="0"/>
              <a:t>oney loaded onto the card as EBT Cash can be used for a wider array of purchases (not just SNAP eligible</a:t>
            </a:r>
            <a:r>
              <a:rPr lang="en-US" baseline="0" dirty="0" smtClean="0"/>
              <a:t> foods- it can be used to pay rent, buy toothpaste, to put gas in the car, </a:t>
            </a:r>
            <a:r>
              <a:rPr lang="en-US" baseline="0" dirty="0" err="1" smtClean="0"/>
              <a:t>etc</a:t>
            </a:r>
            <a:r>
              <a:rPr lang="en-US" baseline="0" dirty="0" smtClean="0"/>
              <a:t>) </a:t>
            </a:r>
            <a:r>
              <a:rPr lang="en-US" dirty="0" smtClean="0"/>
              <a:t>with some restrictions, at stores and can be used at farmers markets.</a:t>
            </a:r>
            <a:r>
              <a:rPr lang="en-US" baseline="0" dirty="0" smtClean="0"/>
              <a:t> And again, while most people get their 3SquaresVT benefit deposited as EBT Food onto an EBT Card, a small population of Vermonters are eligible to get their benefit deposited directly into their bank account. HHs where all members are 65 or older or HHs where all members receive SSI can get their benefits deposited into their bank account. The first month they are on the program, they will receive their benefits as EBT CASH on an EBT card before the benefits begin to be directly deposited the next month. AND if an all senior or all SSI HH doesn’t have a bank account, they will continue to get their 3SVT benefit deposited as CASH on an EBT card. </a:t>
            </a:r>
            <a:endParaRPr lang="en-US" dirty="0" smtClean="0"/>
          </a:p>
          <a:p>
            <a:endParaRPr lang="en-US" baseline="0" dirty="0" smtClean="0"/>
          </a:p>
          <a:p>
            <a:r>
              <a:rPr lang="en-US" baseline="0" dirty="0" smtClean="0"/>
              <a:t>So when you process an EBT card you will be prompted to select one of these options and ask the customer which one they are using. If the person isn’t sure of the difference, ask them if they get 3SquaresVT/food stamps and if they’d like to use those benefits.  If someone is using EBT Food they will receive $1 tokens that can only be used on food approved by the 3SVT program (so no hot prepared foods or alcohol/crafts/art sold at the market). No cash change can be given for $1 tokens so shoppers must buy things to the nearest one dollar amount. If someone is using EBT CASH (whether that is their 3SVT benefit deposited as cash or another benefit program) they get the $5 tokens which can be used to buy anything at the market- they can also receive cash change for the $5 tokens. There is an exception to this rule for 3SVT HH that have an EBT Cash benefit and want to get Crop Cash which we will talk about more in depth later on. And while 3SVT recipients who get their benefit deposited as EBT CASH on a card or into their bank accounts can get crop cash- Crop cash does NOT match the other program benefits that come loaded onto this card like Reach UP and GA or Essential Person. Crop cash only matches 3SquaresVT- but again we will talk about this later. </a:t>
            </a:r>
          </a:p>
          <a:p>
            <a:endParaRPr lang="en-US" dirty="0" smtClean="0"/>
          </a:p>
          <a:p>
            <a:endParaRPr lang="en-US" b="1" dirty="0" smtClean="0"/>
          </a:p>
          <a:p>
            <a:endParaRPr lang="en-US" b="1" dirty="0" smtClean="0"/>
          </a:p>
          <a:p>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10</a:t>
            </a:fld>
            <a:endParaRPr lang="en-US"/>
          </a:p>
        </p:txBody>
      </p:sp>
    </p:spTree>
    <p:extLst>
      <p:ext uri="{BB962C8B-B14F-4D97-AF65-F5344CB8AC3E}">
        <p14:creationId xmlns:p14="http://schemas.microsoft.com/office/powerpoint/2010/main" val="32623331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3SquaresVT/SNAP</a:t>
            </a:r>
            <a:r>
              <a:rPr lang="en-US" baseline="0" dirty="0" smtClean="0"/>
              <a:t> is not a program that is intended to cover all of someone’s food costs, as the name states- it is intended to be a supplement. But since many families have competing financial priorities including the high cost of living/child-care/health-care/student loans…many rely on their 3SVT benefit to purchase all their groceries. </a:t>
            </a:r>
            <a:endParaRPr lang="en-US" dirty="0" smtClean="0"/>
          </a:p>
          <a:p>
            <a:endParaRPr lang="en-US" dirty="0" smtClean="0"/>
          </a:p>
          <a:p>
            <a:r>
              <a:rPr lang="en-US" dirty="0" smtClean="0"/>
              <a:t>One of the limitations of SNAP is that benefit amounts are low, many</a:t>
            </a:r>
            <a:r>
              <a:rPr lang="en-US" baseline="0" dirty="0" smtClean="0"/>
              <a:t> families report running out of benefits before the end of the month. Often times cheaper less nutritious food is more cost effective and less time intensive than purchasing and preparing healthy local produce. This is part of the reason why the USDA distributes the FINI grants that help fund Crop Cash and programs like Crop Cash across the country…</a:t>
            </a:r>
            <a:endParaRPr lang="en-US" dirty="0"/>
          </a:p>
        </p:txBody>
      </p:sp>
      <p:sp>
        <p:nvSpPr>
          <p:cNvPr id="4" name="Slide Number Placeholder 3"/>
          <p:cNvSpPr>
            <a:spLocks noGrp="1"/>
          </p:cNvSpPr>
          <p:nvPr>
            <p:ph type="sldNum" sz="quarter" idx="10"/>
          </p:nvPr>
        </p:nvSpPr>
        <p:spPr/>
        <p:txBody>
          <a:bodyPr/>
          <a:lstStyle/>
          <a:p>
            <a:pPr>
              <a:defRPr/>
            </a:pPr>
            <a:fld id="{CD200408-85F9-45F8-906C-F0B9A51FFD16}" type="slidenum">
              <a:rPr lang="en-US" smtClean="0"/>
              <a:pPr>
                <a:defRPr/>
              </a:pPr>
              <a:t>11</a:t>
            </a:fld>
            <a:endParaRPr lang="en-US"/>
          </a:p>
        </p:txBody>
      </p:sp>
    </p:spTree>
    <p:extLst>
      <p:ext uri="{BB962C8B-B14F-4D97-AF65-F5344CB8AC3E}">
        <p14:creationId xmlns:p14="http://schemas.microsoft.com/office/powerpoint/2010/main" val="25062350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Shape 224"/>
          <p:cNvSpPr>
            <a:spLocks noGrp="1" noRot="1" noChangeAspect="1"/>
          </p:cNvSpPr>
          <p:nvPr>
            <p:ph type="sldImg"/>
          </p:nvPr>
        </p:nvSpPr>
        <p:spPr>
          <a:xfrm>
            <a:off x="381000" y="685800"/>
            <a:ext cx="6096000" cy="3429000"/>
          </a:xfrm>
          <a:prstGeom prst="rect">
            <a:avLst/>
          </a:prstGeom>
        </p:spPr>
        <p:txBody>
          <a:bodyPr/>
          <a:lstStyle/>
          <a:p>
            <a:endParaRPr/>
          </a:p>
        </p:txBody>
      </p:sp>
      <p:sp>
        <p:nvSpPr>
          <p:cNvPr id="225" name="Shape 225"/>
          <p:cNvSpPr>
            <a:spLocks noGrp="1"/>
          </p:cNvSpPr>
          <p:nvPr>
            <p:ph type="body" sz="quarter" idx="1"/>
          </p:nvPr>
        </p:nvSpPr>
        <p:spPr>
          <a:prstGeom prst="rect">
            <a:avLst/>
          </a:prstGeom>
        </p:spPr>
        <p:txBody>
          <a:bodyPr/>
          <a:lstStyle/>
          <a:p>
            <a:r>
              <a:rPr dirty="0"/>
              <a:t>And this is where Crop Cash and other incentive programs come in. Because benefit amounts are low and healthy food is often out of reach for many folks using 3SVT- programs like Crop Cash and Farm to Family have been created to make produce more affordable. </a:t>
            </a:r>
          </a:p>
        </p:txBody>
      </p:sp>
    </p:spTree>
    <p:extLst>
      <p:ext uri="{BB962C8B-B14F-4D97-AF65-F5344CB8AC3E}">
        <p14:creationId xmlns:p14="http://schemas.microsoft.com/office/powerpoint/2010/main" val="432179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Crop Cash is a FINI (food insecurity</a:t>
            </a:r>
            <a:r>
              <a:rPr lang="en-US" baseline="0" dirty="0" smtClean="0"/>
              <a:t> nutrition incentive) </a:t>
            </a:r>
            <a:r>
              <a:rPr lang="en-US" dirty="0" smtClean="0"/>
              <a:t>funded</a:t>
            </a:r>
            <a:r>
              <a:rPr lang="en-US" baseline="0" dirty="0" smtClean="0"/>
              <a:t> project. The FINI grant program was established by the 2014 Farm Bill to make health produce more accessible for SNAP/3SVT clients. Hundreds of FMs, and other retailer food stores participate in FINI grant projects throughout the country. </a:t>
            </a:r>
          </a:p>
          <a:p>
            <a:pPr marL="171450" indent="-171450">
              <a:buFont typeface="Arial" panose="020B0604020202020204" pitchFamily="34" charset="0"/>
              <a:buChar char="•"/>
            </a:pPr>
            <a:r>
              <a:rPr lang="en-US" baseline="0" dirty="0" smtClean="0"/>
              <a:t>CC incentivizes fresh fruits and vegetables (**which includes SNAP eligible seeds and plants intended for cultivation and consumption (ex. Tomato seeds/tomato plants) AND fresh herbs (fresh basil, fresh thyme, etc.). It’s now in its third year in Vermont and replaced the Harvest Health program (which was similar but HH coupons could be used to buy any SNAP eligible foods- not just fruits, veggies, and plants/starters.</a:t>
            </a:r>
          </a:p>
          <a:p>
            <a:pPr marL="171450" indent="-171450">
              <a:buFont typeface="Arial" panose="020B0604020202020204" pitchFamily="34" charset="0"/>
              <a:buChar char="•"/>
            </a:pPr>
            <a:r>
              <a:rPr lang="en-US" dirty="0" smtClean="0"/>
              <a:t>1) All markets</a:t>
            </a:r>
            <a:r>
              <a:rPr lang="en-US" baseline="0" dirty="0" smtClean="0"/>
              <a:t> that accept EBT ALSO offer CC</a:t>
            </a:r>
          </a:p>
          <a:p>
            <a:pPr marL="171450" indent="-171450">
              <a:buFont typeface="Arial" panose="020B0604020202020204" pitchFamily="34" charset="0"/>
              <a:buChar char="•"/>
            </a:pPr>
            <a:r>
              <a:rPr lang="en-US" baseline="0" dirty="0" smtClean="0"/>
              <a:t>2) Important to have an approachable information booth!</a:t>
            </a:r>
          </a:p>
          <a:p>
            <a:pPr marL="171450" indent="-171450">
              <a:buFont typeface="Arial" panose="020B0604020202020204" pitchFamily="34" charset="0"/>
              <a:buChar char="•"/>
            </a:pPr>
            <a:r>
              <a:rPr lang="en-US" baseline="0" dirty="0" smtClean="0"/>
              <a:t>3)**special rules for seniors reminder</a:t>
            </a:r>
          </a:p>
          <a:p>
            <a:pPr marL="171450" indent="-171450">
              <a:buFont typeface="Arial" panose="020B0604020202020204" pitchFamily="34" charset="0"/>
              <a:buChar char="•"/>
            </a:pPr>
            <a:r>
              <a:rPr lang="en-US" baseline="0" dirty="0" smtClean="0"/>
              <a:t>4) Tokens must be used at that Farmers Market </a:t>
            </a:r>
          </a:p>
          <a:p>
            <a:pPr marL="171450" indent="-171450">
              <a:buFont typeface="Arial" panose="020B0604020202020204" pitchFamily="34" charset="0"/>
              <a:buChar char="•"/>
            </a:pPr>
            <a:r>
              <a:rPr lang="en-US" baseline="0" dirty="0" smtClean="0"/>
              <a:t>5) Again, reminder that plant seeds/starts are CC eligible. **NO CASH CHANGE FOR CC COUPONS</a:t>
            </a:r>
          </a:p>
          <a:p>
            <a:pPr marL="171450" indent="-171450">
              <a:buFont typeface="Arial" panose="020B0604020202020204" pitchFamily="34" charset="0"/>
              <a:buChar char="•"/>
            </a:pPr>
            <a:r>
              <a:rPr lang="en-US" baseline="0" dirty="0" smtClean="0"/>
              <a:t>6) No limit to the number of markets a person can go to in a day/week/season…but they can only get $10 per individual market day</a:t>
            </a:r>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13</a:t>
            </a:fld>
            <a:endParaRPr lang="en-US"/>
          </a:p>
        </p:txBody>
      </p:sp>
    </p:spTree>
    <p:extLst>
      <p:ext uri="{BB962C8B-B14F-4D97-AF65-F5344CB8AC3E}">
        <p14:creationId xmlns:p14="http://schemas.microsoft.com/office/powerpoint/2010/main" val="3409962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a:t>
            </a:r>
            <a:r>
              <a:rPr lang="en-US" baseline="0" dirty="0" smtClean="0"/>
              <a:t> there are special rules surrounding households in which all members or seniors or all SSI recipients. These households are eligible to receive their 3SquaresVT benefit deposited as cash into their bank accounts. However, there are two caveats to this. For the first month a senior or all SSI household receives benefits, those benefits will come as EBT cash on an EBT card. After the first month, the benefits will begin to be deposited into the person’s bank account. The second caveat if that some folks may not have a bank account- in this case the senior or all SSI household would continue to receive their 3SquaresVT benefit as EBT cash on an EBT card. </a:t>
            </a:r>
            <a:endParaRPr lang="en-US" dirty="0" smtClean="0"/>
          </a:p>
          <a:p>
            <a:endParaRPr lang="en-US" dirty="0" smtClean="0"/>
          </a:p>
          <a:p>
            <a:r>
              <a:rPr lang="en-US" dirty="0" smtClean="0"/>
              <a:t>So how do these folks get Crop</a:t>
            </a:r>
            <a:r>
              <a:rPr lang="en-US" baseline="0" dirty="0" smtClean="0"/>
              <a:t> Cash? Essentially its an honor system. If someone approaches the booth with an EBT card and says they are using their 3SquaresVT benefit that gets deposited as Cash on their card, they don’t need to prove that. You can given them $1 tokens for however many benefit dollars they want to spend and then give them up to $10 in matching Crop Cash coupons. </a:t>
            </a:r>
          </a:p>
          <a:p>
            <a:endParaRPr lang="en-US" baseline="0" dirty="0" smtClean="0"/>
          </a:p>
          <a:p>
            <a:r>
              <a:rPr lang="en-US" baseline="0" dirty="0" smtClean="0"/>
              <a:t> For the folks that get their benefit deposited as cash into their bank account and don’t have an EBT card- they would approach the market booth, let the person know they will be shopping with their 3SVT benefits and would exchange their physical cash for $1 tokens and then get the matching amount of CC coupons. </a:t>
            </a:r>
          </a:p>
          <a:p>
            <a:endParaRPr lang="en-US" baseline="0" dirty="0" smtClean="0"/>
          </a:p>
          <a:p>
            <a:endParaRPr lang="en-US" dirty="0" smtClean="0"/>
          </a:p>
          <a:p>
            <a:endParaRPr lang="en-US" dirty="0" smtClean="0"/>
          </a:p>
          <a:p>
            <a:endParaRPr lang="en-US" dirty="0" smtClean="0"/>
          </a:p>
          <a:p>
            <a:endParaRPr lang="en-US" dirty="0" smtClean="0"/>
          </a:p>
          <a:p>
            <a:r>
              <a:rPr lang="en-US" dirty="0" smtClean="0"/>
              <a:t>Direct deposit</a:t>
            </a:r>
            <a:r>
              <a:rPr lang="en-US" baseline="0" dirty="0" smtClean="0"/>
              <a:t>, cash benefit used for food </a:t>
            </a:r>
          </a:p>
          <a:p>
            <a:endParaRPr lang="en-US" baseline="0" dirty="0" smtClean="0"/>
          </a:p>
          <a:p>
            <a:r>
              <a:rPr lang="en-US" baseline="0" dirty="0" smtClean="0"/>
              <a:t>*get tokens for actual cash too </a:t>
            </a:r>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14</a:t>
            </a:fld>
            <a:endParaRPr lang="en-US"/>
          </a:p>
        </p:txBody>
      </p:sp>
    </p:spTree>
    <p:extLst>
      <p:ext uri="{BB962C8B-B14F-4D97-AF65-F5344CB8AC3E}">
        <p14:creationId xmlns:p14="http://schemas.microsoft.com/office/powerpoint/2010/main" val="7061552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Income</a:t>
            </a:r>
            <a:r>
              <a:rPr lang="en-US" baseline="0" dirty="0" smtClean="0"/>
              <a:t> eligibility: at or below 185% FPL</a:t>
            </a:r>
            <a:endParaRPr lang="en-US" dirty="0" smtClean="0"/>
          </a:p>
          <a:p>
            <a:pPr marL="171450" indent="-171450">
              <a:buFont typeface="Arial" panose="020B0604020202020204" pitchFamily="34" charset="0"/>
              <a:buChar char="•"/>
            </a:pPr>
            <a:r>
              <a:rPr lang="en-US" dirty="0" smtClean="0"/>
              <a:t>WIC</a:t>
            </a:r>
            <a:r>
              <a:rPr lang="en-US" baseline="0" dirty="0" smtClean="0"/>
              <a:t> families apply at F2F special sessions at local District Health Office</a:t>
            </a:r>
          </a:p>
          <a:p>
            <a:pPr marL="171450" indent="-171450">
              <a:buFont typeface="Arial" panose="020B0604020202020204" pitchFamily="34" charset="0"/>
              <a:buChar char="•"/>
            </a:pPr>
            <a:r>
              <a:rPr lang="en-US" baseline="0" dirty="0" smtClean="0"/>
              <a:t>Other HHs apply through their local Community Action Agency</a:t>
            </a:r>
          </a:p>
          <a:p>
            <a:pPr marL="171450" indent="-171450">
              <a:buFont typeface="Arial" panose="020B0604020202020204" pitchFamily="34" charset="0"/>
              <a:buChar char="•"/>
            </a:pPr>
            <a:r>
              <a:rPr lang="en-US" baseline="0" dirty="0" smtClean="0"/>
              <a:t>Coupons are valid for one market season and expire on October 31</a:t>
            </a:r>
            <a:r>
              <a:rPr lang="en-US" baseline="30000" dirty="0" smtClean="0"/>
              <a:t>st</a:t>
            </a:r>
            <a:r>
              <a:rPr lang="en-US" baseline="0" dirty="0" smtClean="0"/>
              <a:t> </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Another program that helps our low-income neighbors access healthy local produce is the F2F program. It is administered by the Department for Children and Families and serves WIC families and income eligible individuals, families, and seniors. In order to receive F2F, folks need to apply in late June at their local District Health office if they receive WIC or at their Local Community Action Agency if the don’t receive WIC but are at or under 185% of the Federal Poverty Level. After folks apply they are given a book with $30 in coupons to spend on locally grown fresh fruits and veggies. The coupons need to be used during that market season before they expire on October 31</a:t>
            </a:r>
            <a:r>
              <a:rPr lang="en-US" baseline="30000" dirty="0" smtClean="0"/>
              <a:t>st</a:t>
            </a:r>
            <a:r>
              <a:rPr lang="en-US" baseline="0" dirty="0" smtClean="0"/>
              <a:t>. This year DCF is including information about Crop Cash on the back page of the F2F coupon booklet in an effort to make sure all potentially eligible folks know the CC exists and can continue to help them put healthy produce on their table. </a:t>
            </a:r>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15</a:t>
            </a:fld>
            <a:endParaRPr lang="en-US"/>
          </a:p>
        </p:txBody>
      </p:sp>
    </p:spTree>
    <p:extLst>
      <p:ext uri="{BB962C8B-B14F-4D97-AF65-F5344CB8AC3E}">
        <p14:creationId xmlns:p14="http://schemas.microsoft.com/office/powerpoint/2010/main" val="270030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*3SquaresVT is also a program that helps the community and state at large </a:t>
            </a:r>
          </a:p>
          <a:p>
            <a:r>
              <a:rPr lang="en-US" dirty="0" smtClean="0"/>
              <a:t>Brings $125 million into VT economy</a:t>
            </a:r>
            <a:r>
              <a:rPr lang="en-US" baseline="0" dirty="0" smtClean="0"/>
              <a:t> every year </a:t>
            </a:r>
            <a:endParaRPr lang="en-US" dirty="0"/>
          </a:p>
        </p:txBody>
      </p:sp>
      <p:sp>
        <p:nvSpPr>
          <p:cNvPr id="4" name="Slide Number Placeholder 3"/>
          <p:cNvSpPr>
            <a:spLocks noGrp="1"/>
          </p:cNvSpPr>
          <p:nvPr>
            <p:ph type="sldNum" sz="quarter" idx="10"/>
          </p:nvPr>
        </p:nvSpPr>
        <p:spPr/>
        <p:txBody>
          <a:bodyPr/>
          <a:lstStyle/>
          <a:p>
            <a:pPr>
              <a:defRPr/>
            </a:pPr>
            <a:fld id="{CD200408-85F9-45F8-906C-F0B9A51FFD16}" type="slidenum">
              <a:rPr lang="en-US" smtClean="0"/>
              <a:pPr>
                <a:defRPr/>
              </a:pPr>
              <a:t>16</a:t>
            </a:fld>
            <a:endParaRPr lang="en-US"/>
          </a:p>
        </p:txBody>
      </p:sp>
    </p:spTree>
    <p:extLst>
      <p:ext uri="{BB962C8B-B14F-4D97-AF65-F5344CB8AC3E}">
        <p14:creationId xmlns:p14="http://schemas.microsoft.com/office/powerpoint/2010/main" val="1453690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17</a:t>
            </a:fld>
            <a:endParaRPr lang="en-US"/>
          </a:p>
        </p:txBody>
      </p:sp>
    </p:spTree>
    <p:extLst>
      <p:ext uri="{BB962C8B-B14F-4D97-AF65-F5344CB8AC3E}">
        <p14:creationId xmlns:p14="http://schemas.microsoft.com/office/powerpoint/2010/main" val="2577119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FC432-D8CA-4F91-9823-8567A5FA57F9}" type="slidenum">
              <a:rPr lang="en-US" smtClean="0"/>
              <a:t>19</a:t>
            </a:fld>
            <a:endParaRPr lang="en-US"/>
          </a:p>
        </p:txBody>
      </p:sp>
    </p:spTree>
    <p:extLst>
      <p:ext uri="{BB962C8B-B14F-4D97-AF65-F5344CB8AC3E}">
        <p14:creationId xmlns:p14="http://schemas.microsoft.com/office/powerpoint/2010/main" val="35558316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8795BB8-9E31-4EF3-8AEB-FD604F9DA0EA}" type="slidenum">
              <a:rPr lang="en-US" smtClean="0"/>
              <a:pPr/>
              <a:t>22</a:t>
            </a:fld>
            <a:endParaRPr lang="en-US"/>
          </a:p>
        </p:txBody>
      </p:sp>
    </p:spTree>
    <p:extLst>
      <p:ext uri="{BB962C8B-B14F-4D97-AF65-F5344CB8AC3E}">
        <p14:creationId xmlns:p14="http://schemas.microsoft.com/office/powerpoint/2010/main" val="143977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Before</a:t>
            </a:r>
            <a:r>
              <a:rPr lang="en-US" sz="1200" kern="1200" baseline="0" dirty="0" smtClean="0">
                <a:solidFill>
                  <a:schemeClr val="tx1"/>
                </a:solidFill>
                <a:effectLst/>
                <a:latin typeface="+mn-lt"/>
                <a:ea typeface="+mn-ea"/>
                <a:cs typeface="+mn-cs"/>
              </a:rPr>
              <a:t> we start to discuss 3SVT- I want to open by talking about the problem of hunger in VT</a:t>
            </a:r>
            <a:endParaRPr lang="en-US" sz="1200" kern="1200" dirty="0" smtClean="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1 in 9</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Recent USDA surveys show</a:t>
            </a:r>
            <a:r>
              <a:rPr lang="en-US" sz="1200" kern="1200" baseline="0" dirty="0" smtClean="0">
                <a:solidFill>
                  <a:schemeClr val="tx1"/>
                </a:solidFill>
                <a:effectLst/>
                <a:latin typeface="+mn-lt"/>
                <a:ea typeface="+mn-ea"/>
                <a:cs typeface="+mn-cs"/>
              </a:rPr>
              <a:t> that hunger has been declining for most people over the past few years. </a:t>
            </a:r>
            <a:r>
              <a:rPr lang="en-US" sz="1200" kern="1200" dirty="0" smtClean="0">
                <a:solidFill>
                  <a:schemeClr val="tx1"/>
                </a:solidFill>
                <a:effectLst/>
                <a:latin typeface="+mn-lt"/>
                <a:ea typeface="+mn-ea"/>
                <a:cs typeface="+mn-cs"/>
              </a:rPr>
              <a:t>Between 2010-2015 food insecurity for all Vermonters dropped by 23%, for Vermont children food insecurity dropped by 37%. Part of this is due to an improving economy but it’s also due to Vermont’s investment in and continued efforts to strengthen nutrition programs that feed Vermont’s children. Unfortunately, seniors did not see a drop in food insecurity, they have actually experienced a substantial rise in hunger as the population of Vermont continues to age and senior meal programs continue to be underfunded. </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smtClean="0">
                <a:solidFill>
                  <a:schemeClr val="tx1"/>
                </a:solidFill>
                <a:effectLst/>
                <a:latin typeface="+mn-lt"/>
                <a:ea typeface="+mn-ea"/>
                <a:cs typeface="+mn-cs"/>
              </a:rPr>
              <a:t>Nation’s first line</a:t>
            </a:r>
            <a:r>
              <a:rPr lang="en-US" sz="1200" kern="1200" baseline="0" dirty="0" smtClean="0">
                <a:solidFill>
                  <a:schemeClr val="tx1"/>
                </a:solidFill>
                <a:effectLst/>
                <a:latin typeface="+mn-lt"/>
                <a:ea typeface="+mn-ea"/>
                <a:cs typeface="+mn-cs"/>
              </a:rPr>
              <a:t> defense against hunger </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D200408-85F9-45F8-906C-F0B9A51FFD16}" type="slidenum">
              <a:rPr lang="en-US" smtClean="0"/>
              <a:pPr>
                <a:defRPr/>
              </a:pPr>
              <a:t>2</a:t>
            </a:fld>
            <a:endParaRPr lang="en-US"/>
          </a:p>
        </p:txBody>
      </p:sp>
    </p:spTree>
    <p:extLst>
      <p:ext uri="{BB962C8B-B14F-4D97-AF65-F5344CB8AC3E}">
        <p14:creationId xmlns:p14="http://schemas.microsoft.com/office/powerpoint/2010/main" val="1274533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we know is</a:t>
            </a:r>
            <a:r>
              <a:rPr lang="en-US" baseline="0" dirty="0" smtClean="0"/>
              <a:t> that many Vermonters struggle to meet their Basic Needs. According to a report from the Joint Fiscal Office in 2014, approximately 46% of married couples with children earn too little to meet all of their basic needs. </a:t>
            </a:r>
            <a:endParaRPr lang="en-US" dirty="0" smtClean="0"/>
          </a:p>
        </p:txBody>
      </p:sp>
      <p:sp>
        <p:nvSpPr>
          <p:cNvPr id="4" name="Slide Number Placeholder 3"/>
          <p:cNvSpPr>
            <a:spLocks noGrp="1"/>
          </p:cNvSpPr>
          <p:nvPr>
            <p:ph type="sldNum" sz="quarter" idx="10"/>
          </p:nvPr>
        </p:nvSpPr>
        <p:spPr/>
        <p:txBody>
          <a:bodyPr/>
          <a:lstStyle/>
          <a:p>
            <a:fld id="{FECF5644-9D3C-4F18-85A6-4CE8C7BF5B18}" type="slidenum">
              <a:rPr lang="en-US" smtClean="0"/>
              <a:t>3</a:t>
            </a:fld>
            <a:endParaRPr lang="en-US"/>
          </a:p>
        </p:txBody>
      </p:sp>
    </p:spTree>
    <p:extLst>
      <p:ext uri="{BB962C8B-B14F-4D97-AF65-F5344CB8AC3E}">
        <p14:creationId xmlns:p14="http://schemas.microsoft.com/office/powerpoint/2010/main" val="2069505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412750" y="696913"/>
            <a:ext cx="6196013" cy="3486150"/>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One</a:t>
            </a:r>
            <a:r>
              <a:rPr lang="en-US" baseline="0" dirty="0" smtClean="0"/>
              <a:t> of the most important things to know about 3SVT is that it is an entitlement program, which means that everyone who is eligible is entitled to benefits. 3SVT is one of the few entitlement programs left- many other benefit programs are block granted and only have a set pot of money to fund the entire program…so when that money runs out you can be denied even if you are eligible. We hear, especially from seniors, that they don’t want to apply for the program because they are worried they will take benefits away from a family with kids that might need it more. But that is not how the program works- everyone who is eligible is entitled to benefits. This is one of the strongest aspects of the program as it can respond very quickly to changes in the economy. </a:t>
            </a:r>
            <a:endParaRPr lang="en-US" dirty="0" smtClean="0"/>
          </a:p>
          <a:p>
            <a:pPr eaLnBrk="1" hangingPunct="1"/>
            <a:endParaRPr lang="en-US" b="1" dirty="0" smtClean="0"/>
          </a:p>
          <a:p>
            <a:pPr eaLnBrk="1" hangingPunct="1"/>
            <a:endParaRPr lang="en-US" b="1" dirty="0" smtClean="0"/>
          </a:p>
          <a:p>
            <a:pPr eaLnBrk="1" hangingPunct="1"/>
            <a:r>
              <a:rPr lang="en-US" b="1" dirty="0" smtClean="0"/>
              <a:t>A few key points to remember:</a:t>
            </a:r>
          </a:p>
          <a:p>
            <a:pPr eaLnBrk="1" hangingPunct="1"/>
            <a:endParaRPr lang="en-US" b="1" dirty="0" smtClean="0"/>
          </a:p>
          <a:p>
            <a:pPr eaLnBrk="1" hangingPunct="1"/>
            <a:r>
              <a:rPr lang="en-US" dirty="0" smtClean="0"/>
              <a:t>USDA Program: designed as a nutrition program, to help farmers sell their food and help people eat better</a:t>
            </a:r>
          </a:p>
          <a:p>
            <a:pPr eaLnBrk="1" hangingPunct="1"/>
            <a:endParaRPr lang="en-US" dirty="0" smtClean="0"/>
          </a:p>
          <a:p>
            <a:pPr eaLnBrk="1" hangingPunct="1"/>
            <a:r>
              <a:rPr lang="en-US" dirty="0" smtClean="0"/>
              <a:t>Administered by State: Federal program with federal rules, but it is the State that people apply to and the state distributes the benefits.  In Vermont, it’s the Department for Children and Families.</a:t>
            </a:r>
          </a:p>
          <a:p>
            <a:pPr eaLnBrk="1" hangingPunct="1"/>
            <a:endParaRPr lang="es-ES_tradnl" dirty="0" smtClean="0"/>
          </a:p>
        </p:txBody>
      </p:sp>
    </p:spTree>
    <p:extLst>
      <p:ext uri="{BB962C8B-B14F-4D97-AF65-F5344CB8AC3E}">
        <p14:creationId xmlns:p14="http://schemas.microsoft.com/office/powerpoint/2010/main" val="1363549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381000" y="704850"/>
            <a:ext cx="6259513" cy="3522663"/>
          </a:xfrm>
          <a:ln/>
        </p:spPr>
      </p:sp>
      <p:sp>
        <p:nvSpPr>
          <p:cNvPr id="552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who</a:t>
            </a:r>
            <a:r>
              <a:rPr lang="en-US" baseline="0" dirty="0" smtClean="0"/>
              <a:t> is 3SVT for? It’s so for everyone who qualifies- </a:t>
            </a:r>
            <a:r>
              <a:rPr lang="en-US" sz="1200" dirty="0" smtClean="0">
                <a:latin typeface="Candara" pitchFamily="34" charset="0"/>
              </a:rPr>
              <a:t>Families, individuals, children, seniors, people with disabilities, working, unemployed, etc. </a:t>
            </a:r>
          </a:p>
          <a:p>
            <a:pPr eaLnBrk="1" hangingPunct="1"/>
            <a:endParaRPr lang="en-US" dirty="0" smtClean="0"/>
          </a:p>
          <a:p>
            <a:pPr eaLnBrk="1" hangingPunct="1"/>
            <a:r>
              <a:rPr lang="en-US" dirty="0" smtClean="0"/>
              <a:t>One</a:t>
            </a:r>
            <a:r>
              <a:rPr lang="en-US" baseline="0" dirty="0" smtClean="0"/>
              <a:t> of the most important things to know about 3SVT is that it is an entitlement program, which means that everyone who is eligible is entitled to benefits. 3SVT is one of the few entitlement programs left- many other benefit programs are block granted and only have a set pot of money to fund the entire program…so when that money runs out you can be denied even if you are eligible. We hear, especially from seniors, that they don’t want to apply for the program because they are worried they will take benefits away from a family with kids that might need it more. But that is not how the program works- everyone who is eligible is entitled to benefits. This is one of the strongest aspects of the program as it can respond very quickly to changes in the economy. </a:t>
            </a:r>
            <a:endParaRPr lang="en-US" dirty="0" smtClean="0"/>
          </a:p>
        </p:txBody>
      </p:sp>
    </p:spTree>
    <p:extLst>
      <p:ext uri="{BB962C8B-B14F-4D97-AF65-F5344CB8AC3E}">
        <p14:creationId xmlns:p14="http://schemas.microsoft.com/office/powerpoint/2010/main" val="644046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that 3SVT/SNAP</a:t>
            </a:r>
            <a:r>
              <a:rPr lang="en-US" baseline="0" dirty="0" smtClean="0"/>
              <a:t> is a very effective program. There are various data points that attest to SNAP’s powerful impact but this is one of my favorites. Recent data from the Center on Budget and Policy Priorities found that adults who received SNAP as children were 18% more likely to graduate from HS than adults who didn’t have access to SNAP as children. The report also found That these same children that received SNAP were less likely to suffer from major health ailments including heart disease, obesity, and stunted growth. </a:t>
            </a:r>
            <a:endParaRPr lang="en-US" dirty="0"/>
          </a:p>
        </p:txBody>
      </p:sp>
      <p:sp>
        <p:nvSpPr>
          <p:cNvPr id="4" name="Slide Number Placeholder 3"/>
          <p:cNvSpPr>
            <a:spLocks noGrp="1"/>
          </p:cNvSpPr>
          <p:nvPr>
            <p:ph type="sldNum" sz="quarter" idx="10"/>
          </p:nvPr>
        </p:nvSpPr>
        <p:spPr/>
        <p:txBody>
          <a:bodyPr/>
          <a:lstStyle/>
          <a:p>
            <a:fld id="{FAC225DA-0286-49B1-BEEE-0B632275E048}" type="slidenum">
              <a:rPr lang="en-US" smtClean="0"/>
              <a:t>6</a:t>
            </a:fld>
            <a:endParaRPr lang="en-US"/>
          </a:p>
        </p:txBody>
      </p:sp>
    </p:spTree>
    <p:extLst>
      <p:ext uri="{BB962C8B-B14F-4D97-AF65-F5344CB8AC3E}">
        <p14:creationId xmlns:p14="http://schemas.microsoft.com/office/powerpoint/2010/main" val="19798336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common myth about SNAP/3SquaresVT that gets perpetuated in the media is that this is a program for people who just don’t want to work. Like many other myths about the this program, its just simply not true and we have strong data points to back that up. The largest recipient group that benefits from this program at both the state and national level is children. In VT, children make up 34% of 3SVT recipients. 26% are disabled individuals, 18% are seniors, and 22% are non-disabled adults. We also know that many 3SVT HH are working HH who have to turn to the program in an economy that often doesn’t pay living wages or wages that allow families to meet all of their basic needs. </a:t>
            </a:r>
            <a:endParaRPr lang="en-US" dirty="0"/>
          </a:p>
        </p:txBody>
      </p:sp>
      <p:sp>
        <p:nvSpPr>
          <p:cNvPr id="4" name="Slide Number Placeholder 3"/>
          <p:cNvSpPr>
            <a:spLocks noGrp="1"/>
          </p:cNvSpPr>
          <p:nvPr>
            <p:ph type="sldNum" sz="quarter" idx="10"/>
          </p:nvPr>
        </p:nvSpPr>
        <p:spPr/>
        <p:txBody>
          <a:bodyPr/>
          <a:lstStyle/>
          <a:p>
            <a:pPr>
              <a:defRPr/>
            </a:pPr>
            <a:fld id="{CD200408-85F9-45F8-906C-F0B9A51FFD16}" type="slidenum">
              <a:rPr lang="en-US" smtClean="0"/>
              <a:pPr>
                <a:defRPr/>
              </a:pPr>
              <a:t>7</a:t>
            </a:fld>
            <a:endParaRPr lang="en-US"/>
          </a:p>
        </p:txBody>
      </p:sp>
    </p:spTree>
    <p:extLst>
      <p:ext uri="{BB962C8B-B14F-4D97-AF65-F5344CB8AC3E}">
        <p14:creationId xmlns:p14="http://schemas.microsoft.com/office/powerpoint/2010/main" val="351316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412750" y="696913"/>
            <a:ext cx="6196013" cy="3486150"/>
          </a:xfrm>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One of the reasons the name changed is USDA and VT want to emphasize that this is a food program designed to improve nutrition.  Thus, non-food items are not allowed to be purchased with 3Squares benefits.  </a:t>
            </a:r>
          </a:p>
          <a:p>
            <a:pPr eaLnBrk="1" hangingPunct="1"/>
            <a:endParaRPr lang="en-US" dirty="0" smtClean="0"/>
          </a:p>
          <a:p>
            <a:pPr>
              <a:spcBef>
                <a:spcPct val="50000"/>
              </a:spcBef>
            </a:pPr>
            <a:r>
              <a:rPr lang="en-US" dirty="0" smtClean="0"/>
              <a:t>Another important aspect of the program is food choice – having the same food options as other shoppers – because this is shown to increase participation whereas limitations decrease participation nor is there research to show that limitations would improve nutritional outcomes.  </a:t>
            </a:r>
          </a:p>
          <a:p>
            <a:pPr>
              <a:spcBef>
                <a:spcPct val="50000"/>
              </a:spcBef>
            </a:pPr>
            <a:endParaRPr lang="en-US" dirty="0" smtClean="0"/>
          </a:p>
          <a:p>
            <a:pPr>
              <a:spcBef>
                <a:spcPct val="50000"/>
              </a:spcBef>
            </a:pPr>
            <a:r>
              <a:rPr lang="en-US" dirty="0" smtClean="0"/>
              <a:t>3SquaresVT encourages but does not mandate healthy food choices.  Primarily this is done through nutrition education, which has shown to improve nutrition over time.</a:t>
            </a:r>
          </a:p>
          <a:p>
            <a:pPr>
              <a:spcBef>
                <a:spcPct val="50000"/>
              </a:spcBef>
            </a:pPr>
            <a:endParaRPr lang="en-US" dirty="0" smtClean="0"/>
          </a:p>
          <a:p>
            <a:pPr eaLnBrk="1" hangingPunct="1"/>
            <a:r>
              <a:rPr lang="en-US" dirty="0" smtClean="0"/>
              <a:t>**No</a:t>
            </a:r>
            <a:r>
              <a:rPr lang="en-US" baseline="0" dirty="0" smtClean="0"/>
              <a:t> hot prepared foods!!**</a:t>
            </a:r>
            <a:endParaRPr lang="en-US" dirty="0" smtClean="0"/>
          </a:p>
        </p:txBody>
      </p:sp>
    </p:spTree>
    <p:extLst>
      <p:ext uri="{BB962C8B-B14F-4D97-AF65-F5344CB8AC3E}">
        <p14:creationId xmlns:p14="http://schemas.microsoft.com/office/powerpoint/2010/main" val="19171818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So how exactly does 3SVT</a:t>
            </a:r>
            <a:r>
              <a:rPr lang="en-US" baseline="0" dirty="0" smtClean="0"/>
              <a:t> work? Folks no longer get physical food stamps to buy food with, rather- benefits are deposited onto an Electronic Benefits Transfer Card (EBT card) in a more efficient and anonymous process. Benefits are deposited onto the card on the 1</a:t>
            </a:r>
            <a:r>
              <a:rPr lang="en-US" baseline="30000" dirty="0" smtClean="0"/>
              <a:t>st</a:t>
            </a:r>
            <a:r>
              <a:rPr lang="en-US" baseline="0" dirty="0" smtClean="0"/>
              <a:t> of every month and although they will stay on the card for up to 1 year, we frequently here that most families go through their benefits before the end of the month. Benefit amounts are low and families really struggle to stretch these benefits for as long and as far as they will go. </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benefits on EBT card: Emergency/General Assistance (for income eligible Vermonters who need assistance covering basic needs- fuel, rent, personal needs, etc.) , Essential Person (for Vermonters that are blind, disabled, 65+ and meet income guidelines- it provides funds to help them stay in home by paying for someone to live in and provide care), Reach Up (for eligible parents to gain job skills to support minor dependent children)</a:t>
            </a:r>
          </a:p>
          <a:p>
            <a:endParaRPr lang="en-US" dirty="0" smtClean="0"/>
          </a:p>
        </p:txBody>
      </p:sp>
    </p:spTree>
    <p:extLst>
      <p:ext uri="{BB962C8B-B14F-4D97-AF65-F5344CB8AC3E}">
        <p14:creationId xmlns:p14="http://schemas.microsoft.com/office/powerpoint/2010/main" val="4970586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25D512-D2C7-4A31-AD38-9A8F14406E25}"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851554666"/>
      </p:ext>
    </p:extLst>
  </p:cSld>
  <p:clrMapOvr>
    <a:masterClrMapping/>
  </p:clrMapOvr>
  <p:transition advTm="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5D512-D2C7-4A31-AD38-9A8F14406E25}"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18752824"/>
      </p:ext>
    </p:extLst>
  </p:cSld>
  <p:clrMapOvr>
    <a:masterClrMapping/>
  </p:clrMapOvr>
  <p:transition advTm="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5D512-D2C7-4A31-AD38-9A8F14406E25}"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619735781"/>
      </p:ext>
    </p:extLst>
  </p:cSld>
  <p:clrMapOvr>
    <a:masterClrMapping/>
  </p:clrMapOvr>
  <p:transition advTm="0"/>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D4FB6C9-9378-4241-8B64-765A60194810}" type="datetimeFigureOut">
              <a:rPr lang="en-US"/>
              <a:pPr>
                <a:defRPr/>
              </a:pPr>
              <a:t>5/8/17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60142A-DFE9-4DDF-9940-BBD49FE0C13B}" type="slidenum">
              <a:rPr lang="en-US"/>
              <a:pPr>
                <a:defRPr/>
              </a:pPr>
              <a:t>‹#›</a:t>
            </a:fld>
            <a:endParaRPr lang="en-US"/>
          </a:p>
        </p:txBody>
      </p:sp>
    </p:spTree>
    <p:extLst>
      <p:ext uri="{BB962C8B-B14F-4D97-AF65-F5344CB8AC3E}">
        <p14:creationId xmlns:p14="http://schemas.microsoft.com/office/powerpoint/2010/main" val="505129551"/>
      </p:ext>
    </p:extLst>
  </p:cSld>
  <p:clrMapOvr>
    <a:masterClrMapping/>
  </p:clrMapOvr>
  <p:transition advTm="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CD0A0B95-D7B1-4F57-9280-A1B33DE971C9}" type="datetimeFigureOut">
              <a:rPr lang="en-US"/>
              <a:pPr>
                <a:defRPr/>
              </a:pPr>
              <a:t>5/8/17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42676730-1F85-4C12-9F6B-48A45B185947}" type="slidenum">
              <a:rPr lang="en-US"/>
              <a:pPr>
                <a:defRPr/>
              </a:pPr>
              <a:t>‹#›</a:t>
            </a:fld>
            <a:endParaRPr lang="en-US"/>
          </a:p>
        </p:txBody>
      </p:sp>
    </p:spTree>
    <p:extLst>
      <p:ext uri="{BB962C8B-B14F-4D97-AF65-F5344CB8AC3E}">
        <p14:creationId xmlns:p14="http://schemas.microsoft.com/office/powerpoint/2010/main" val="3882150426"/>
      </p:ext>
    </p:extLst>
  </p:cSld>
  <p:clrMapOvr>
    <a:masterClrMapping/>
  </p:clrMapOvr>
  <p:transition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D25D512-D2C7-4A31-AD38-9A8F14406E25}"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4290020723"/>
      </p:ext>
    </p:extLst>
  </p:cSld>
  <p:clrMapOvr>
    <a:masterClrMapping/>
  </p:clrMapOvr>
  <p:transition advTm="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D25D512-D2C7-4A31-AD38-9A8F14406E25}" type="datetimeFigureOut">
              <a:rPr lang="en-US" smtClean="0"/>
              <a:t>5/8/17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607254510"/>
      </p:ext>
    </p:extLst>
  </p:cSld>
  <p:clrMapOvr>
    <a:masterClrMapping/>
  </p:clrMapOvr>
  <p:transition advTm="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D25D512-D2C7-4A31-AD38-9A8F14406E25}" type="datetimeFigureOut">
              <a:rPr lang="en-US" smtClean="0"/>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3179938320"/>
      </p:ext>
    </p:extLst>
  </p:cSld>
  <p:clrMapOvr>
    <a:masterClrMapping/>
  </p:clrMapOvr>
  <p:transition advTm="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D25D512-D2C7-4A31-AD38-9A8F14406E25}" type="datetimeFigureOut">
              <a:rPr lang="en-US" smtClean="0"/>
              <a:t>5/8/17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1810642075"/>
      </p:ext>
    </p:extLst>
  </p:cSld>
  <p:clrMapOvr>
    <a:masterClrMapping/>
  </p:clrMapOvr>
  <p:transition advTm="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D25D512-D2C7-4A31-AD38-9A8F14406E25}" type="datetimeFigureOut">
              <a:rPr lang="en-US" smtClean="0"/>
              <a:t>5/8/17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9319620"/>
      </p:ext>
    </p:extLst>
  </p:cSld>
  <p:clrMapOvr>
    <a:masterClrMapping/>
  </p:clrMapOvr>
  <p:transition advTm="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25D512-D2C7-4A31-AD38-9A8F14406E25}" type="datetimeFigureOut">
              <a:rPr lang="en-US" smtClean="0"/>
              <a:t>5/8/17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3734330706"/>
      </p:ext>
    </p:extLst>
  </p:cSld>
  <p:clrMapOvr>
    <a:masterClrMapping/>
  </p:clrMapOvr>
  <p:transition advTm="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5D512-D2C7-4A31-AD38-9A8F14406E25}" type="datetimeFigureOut">
              <a:rPr lang="en-US" smtClean="0"/>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472992814"/>
      </p:ext>
    </p:extLst>
  </p:cSld>
  <p:clrMapOvr>
    <a:masterClrMapping/>
  </p:clrMapOvr>
  <p:transition advTm="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25D512-D2C7-4A31-AD38-9A8F14406E25}" type="datetimeFigureOut">
              <a:rPr lang="en-US" smtClean="0"/>
              <a:t>5/8/17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43A784-6D18-4A98-BA9E-23089C3FDC95}" type="slidenum">
              <a:rPr lang="en-US" smtClean="0"/>
              <a:t>‹#›</a:t>
            </a:fld>
            <a:endParaRPr lang="en-US"/>
          </a:p>
        </p:txBody>
      </p:sp>
    </p:spTree>
    <p:extLst>
      <p:ext uri="{BB962C8B-B14F-4D97-AF65-F5344CB8AC3E}">
        <p14:creationId xmlns:p14="http://schemas.microsoft.com/office/powerpoint/2010/main" val="675709066"/>
      </p:ext>
    </p:extLst>
  </p:cSld>
  <p:clrMapOvr>
    <a:masterClrMapping/>
  </p:clrMapOvr>
  <p:transition advTm="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5D512-D2C7-4A31-AD38-9A8F14406E25}" type="datetimeFigureOut">
              <a:rPr lang="en-US" smtClean="0"/>
              <a:t>5/8/17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43A784-6D18-4A98-BA9E-23089C3FDC95}" type="slidenum">
              <a:rPr lang="en-US" smtClean="0"/>
              <a:t>‹#›</a:t>
            </a:fld>
            <a:endParaRPr lang="en-US"/>
          </a:p>
        </p:txBody>
      </p:sp>
    </p:spTree>
    <p:extLst>
      <p:ext uri="{BB962C8B-B14F-4D97-AF65-F5344CB8AC3E}">
        <p14:creationId xmlns:p14="http://schemas.microsoft.com/office/powerpoint/2010/main" val="16175919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advTm="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jpeg"/><Relationship Id="rId6" Type="http://schemas.openxmlformats.org/officeDocument/2006/relationships/image" Target="../media/image2.jpeg"/><Relationship Id="rId7" Type="http://schemas.openxmlformats.org/officeDocument/2006/relationships/image" Target="../media/image3.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12.jpeg"/><Relationship Id="rId6" Type="http://schemas.openxmlformats.org/officeDocument/2006/relationships/image" Target="../media/image13.tmp"/><Relationship Id="rId7" Type="http://schemas.openxmlformats.org/officeDocument/2006/relationships/image" Target="../media/image14.tmp"/><Relationship Id="rId8" Type="http://schemas.openxmlformats.org/officeDocument/2006/relationships/image" Target="../media/image3.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2.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3.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microsoft.com/office/2007/relationships/media" Target="../media/media14.m4a"/><Relationship Id="rId4" Type="http://schemas.openxmlformats.org/officeDocument/2006/relationships/slideLayout" Target="../slideLayouts/slideLayout2.xml"/><Relationship Id="rId5" Type="http://schemas.openxmlformats.org/officeDocument/2006/relationships/notesSlide" Target="../notesSlides/notesSlide13.xml"/><Relationship Id="rId6" Type="http://schemas.openxmlformats.org/officeDocument/2006/relationships/image" Target="../media/image17.tmp"/><Relationship Id="rId7"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8.tmp"/><Relationship Id="rId6"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15.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5.xml"/><Relationship Id="rId5" Type="http://schemas.openxmlformats.org/officeDocument/2006/relationships/image" Target="../media/image16.png"/><Relationship Id="rId6" Type="http://schemas.openxmlformats.org/officeDocument/2006/relationships/image" Target="../media/image19.tmp"/><Relationship Id="rId7"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16.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20.emf"/><Relationship Id="rId6"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17.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7.xml"/><Relationship Id="rId5" Type="http://schemas.openxmlformats.org/officeDocument/2006/relationships/image" Target="../media/image21.jpeg"/><Relationship Id="rId6" Type="http://schemas.openxmlformats.org/officeDocument/2006/relationships/image" Target="../media/image3.png"/><Relationship Id="rId1" Type="http://schemas.microsoft.com/office/2007/relationships/media" Target="../media/media18.m4a"/><Relationship Id="rId2" Type="http://schemas.openxmlformats.org/officeDocument/2006/relationships/audio" Target="../media/media18.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2.jpeg"/><Relationship Id="rId5" Type="http://schemas.openxmlformats.org/officeDocument/2006/relationships/image" Target="../media/image3.png"/><Relationship Id="rId1" Type="http://schemas.microsoft.com/office/2007/relationships/media" Target="../media/media19.m4a"/><Relationship Id="rId2" Type="http://schemas.openxmlformats.org/officeDocument/2006/relationships/audio" Target="../media/media19.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3.jpeg"/><Relationship Id="rId6" Type="http://schemas.openxmlformats.org/officeDocument/2006/relationships/image" Target="../media/image3.png"/><Relationship Id="rId1" Type="http://schemas.microsoft.com/office/2007/relationships/media" Target="../media/media20.m4a"/><Relationship Id="rId2" Type="http://schemas.openxmlformats.org/officeDocument/2006/relationships/audio" Target="../media/media20.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4.png"/><Relationship Id="rId6"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4.jpeg"/><Relationship Id="rId5"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21.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hyperlink" Target="http://www.vermontfoodhelp.com/" TargetMode="External"/><Relationship Id="rId5" Type="http://schemas.openxmlformats.org/officeDocument/2006/relationships/hyperlink" Target="http://www.hungerfreevt.org/" TargetMode="External"/><Relationship Id="rId6" Type="http://schemas.openxmlformats.org/officeDocument/2006/relationships/image" Target="../media/image25.tmp"/><Relationship Id="rId7"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22.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9.xml"/><Relationship Id="rId5" Type="http://schemas.openxmlformats.org/officeDocument/2006/relationships/image" Target="../media/image26.jpeg"/><Relationship Id="rId6" Type="http://schemas.openxmlformats.org/officeDocument/2006/relationships/hyperlink" Target="mailto:Kgreen@hungerfreevt.org" TargetMode="External"/><Relationship Id="rId7" Type="http://schemas.openxmlformats.org/officeDocument/2006/relationships/image" Target="../media/image27.jpeg"/><Relationship Id="rId8" Type="http://schemas.openxmlformats.org/officeDocument/2006/relationships/image" Target="../media/image3.png"/><Relationship Id="rId1" Type="http://schemas.openxmlformats.org/officeDocument/2006/relationships/audio" Target="NULL" TargetMode="External"/><Relationship Id="rId2" Type="http://schemas.microsoft.com/office/2007/relationships/media" Target="../media/media23.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5.png"/><Relationship Id="rId6" Type="http://schemas.openxmlformats.org/officeDocument/2006/relationships/image" Target="../media/image3.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notesSlide" Target="../notesSlides/notesSlide4.xml"/><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3.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8.jpeg"/><Relationship Id="rId6" Type="http://schemas.openxmlformats.org/officeDocument/2006/relationships/image" Target="../media/image3.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9.png"/><Relationship Id="rId6" Type="http://schemas.openxmlformats.org/officeDocument/2006/relationships/image" Target="../media/image3.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0.png"/><Relationship Id="rId6" Type="http://schemas.openxmlformats.org/officeDocument/2006/relationships/chart" Target="../charts/chart1.xml"/><Relationship Id="rId7" Type="http://schemas.openxmlformats.org/officeDocument/2006/relationships/image" Target="../media/image3.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4" Type="http://schemas.openxmlformats.org/officeDocument/2006/relationships/notesSlide" Target="../notesSlides/notesSlide8.xml"/><Relationship Id="rId5" Type="http://schemas.openxmlformats.org/officeDocument/2006/relationships/image" Target="../media/image11.jpeg"/><Relationship Id="rId6" Type="http://schemas.openxmlformats.org/officeDocument/2006/relationships/image" Target="../media/image3.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2.jpeg"/><Relationship Id="rId6" Type="http://schemas.openxmlformats.org/officeDocument/2006/relationships/image" Target="../media/image3.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11300" y="0"/>
            <a:ext cx="9144000" cy="2387600"/>
          </a:xfrm>
        </p:spPr>
        <p:txBody>
          <a:bodyPr>
            <a:normAutofit/>
          </a:bodyPr>
          <a:lstStyle/>
          <a:p>
            <a:r>
              <a:rPr lang="en-US" sz="5400" b="1" dirty="0" smtClean="0">
                <a:solidFill>
                  <a:srgbClr val="783141"/>
                </a:solidFill>
              </a:rPr>
              <a:t>Back to Basics: </a:t>
            </a:r>
            <a:br>
              <a:rPr lang="en-US" sz="5400" b="1" dirty="0" smtClean="0">
                <a:solidFill>
                  <a:srgbClr val="783141"/>
                </a:solidFill>
              </a:rPr>
            </a:br>
            <a:r>
              <a:rPr lang="en-US" sz="5400" b="1" dirty="0" smtClean="0">
                <a:solidFill>
                  <a:srgbClr val="783141"/>
                </a:solidFill>
              </a:rPr>
              <a:t>Everything You Need to Know About 3SquaresVT</a:t>
            </a:r>
            <a:endParaRPr lang="en-US" sz="5400" b="1" dirty="0">
              <a:solidFill>
                <a:srgbClr val="783141"/>
              </a:solidFill>
            </a:endParaRPr>
          </a:p>
        </p:txBody>
      </p:sp>
      <p:sp>
        <p:nvSpPr>
          <p:cNvPr id="3" name="Subtitle 2"/>
          <p:cNvSpPr>
            <a:spLocks noGrp="1"/>
          </p:cNvSpPr>
          <p:nvPr>
            <p:ph type="subTitle" idx="1"/>
          </p:nvPr>
        </p:nvSpPr>
        <p:spPr>
          <a:xfrm>
            <a:off x="1511300" y="2578100"/>
            <a:ext cx="9144000" cy="482600"/>
          </a:xfrm>
        </p:spPr>
        <p:txBody>
          <a:bodyPr/>
          <a:lstStyle/>
          <a:p>
            <a:r>
              <a:rPr lang="en-US" dirty="0" smtClean="0"/>
              <a:t>Presented by Katie Green, Adult Nutrition Initiatives Specialist </a:t>
            </a:r>
            <a:endParaRPr lang="en-US" dirty="0"/>
          </a:p>
        </p:txBody>
      </p:sp>
      <p:pic>
        <p:nvPicPr>
          <p:cNvPr id="4" name="Picture 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44000" y="4997514"/>
            <a:ext cx="3048000" cy="1792224"/>
          </a:xfrm>
          <a:prstGeom prst="rect">
            <a:avLst/>
          </a:prstGeom>
        </p:spPr>
      </p:pic>
      <p:pic>
        <p:nvPicPr>
          <p:cNvPr id="5" name="Picture 3" descr="DSCN1749"/>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084637" y="3275806"/>
            <a:ext cx="3997325" cy="2998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1700" y="5664993"/>
            <a:ext cx="609600" cy="609600"/>
          </a:xfrm>
          <a:prstGeom prst="rect">
            <a:avLst/>
          </a:prstGeom>
        </p:spPr>
      </p:pic>
    </p:spTree>
    <p:extLst>
      <p:ext uri="{BB962C8B-B14F-4D97-AF65-F5344CB8AC3E}">
        <p14:creationId xmlns:p14="http://schemas.microsoft.com/office/powerpoint/2010/main" val="3801076824"/>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91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p:cNvSpPr>
          <p:nvPr>
            <p:ph type="title"/>
          </p:nvPr>
        </p:nvSpPr>
        <p:spPr>
          <a:xfrm>
            <a:off x="4356100" y="312738"/>
            <a:ext cx="2971800" cy="868362"/>
          </a:xfrm>
        </p:spPr>
        <p:txBody>
          <a:bodyPr>
            <a:noAutofit/>
          </a:bodyPr>
          <a:lstStyle/>
          <a:p>
            <a:r>
              <a:rPr lang="en-US" sz="6000" b="1" dirty="0" smtClean="0">
                <a:solidFill>
                  <a:srgbClr val="7A0029"/>
                </a:solidFill>
              </a:rPr>
              <a:t>EBT Card</a:t>
            </a: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613275" y="144780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flipH="1">
            <a:off x="2857500" y="2501900"/>
            <a:ext cx="1498600" cy="105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7327900" y="2501900"/>
            <a:ext cx="1905000" cy="10541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Rectangle 2"/>
          <p:cNvSpPr txBox="1">
            <a:spLocks/>
          </p:cNvSpPr>
          <p:nvPr/>
        </p:nvSpPr>
        <p:spPr>
          <a:xfrm>
            <a:off x="7747000" y="4008438"/>
            <a:ext cx="2971800" cy="868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solidFill>
                  <a:srgbClr val="7A0029"/>
                </a:solidFill>
              </a:rPr>
              <a:t>EBT Cash</a:t>
            </a:r>
          </a:p>
        </p:txBody>
      </p:sp>
      <p:sp>
        <p:nvSpPr>
          <p:cNvPr id="14" name="Rectangle 2"/>
          <p:cNvSpPr txBox="1">
            <a:spLocks/>
          </p:cNvSpPr>
          <p:nvPr/>
        </p:nvSpPr>
        <p:spPr>
          <a:xfrm>
            <a:off x="1268998" y="4008438"/>
            <a:ext cx="3762375" cy="86836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dirty="0" smtClean="0">
                <a:solidFill>
                  <a:srgbClr val="7A0029"/>
                </a:solidFill>
              </a:rPr>
              <a:t>EBT Food</a:t>
            </a:r>
          </a:p>
        </p:txBody>
      </p:sp>
      <p:pic>
        <p:nvPicPr>
          <p:cNvPr id="2" name="Picture 1"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478673" y="5132266"/>
            <a:ext cx="914528" cy="876422"/>
          </a:xfrm>
          <a:prstGeom prst="rect">
            <a:avLst/>
          </a:prstGeom>
        </p:spPr>
      </p:pic>
      <p:pic>
        <p:nvPicPr>
          <p:cNvPr id="3" name="Picture 2" descr="Screen Clippin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963025" y="5132266"/>
            <a:ext cx="847843" cy="885949"/>
          </a:xfrm>
          <a:prstGeom prst="rect">
            <a:avLst/>
          </a:prstGeom>
        </p:spPr>
      </p:pic>
      <p:sp>
        <p:nvSpPr>
          <p:cNvPr id="10" name="Rectangle 9"/>
          <p:cNvSpPr/>
          <p:nvPr/>
        </p:nvSpPr>
        <p:spPr>
          <a:xfrm>
            <a:off x="8198757" y="5930333"/>
            <a:ext cx="163286" cy="2329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7526112" y="6248400"/>
            <a:ext cx="3706585" cy="369332"/>
          </a:xfrm>
          <a:prstGeom prst="rect">
            <a:avLst/>
          </a:prstGeom>
          <a:noFill/>
        </p:spPr>
        <p:txBody>
          <a:bodyPr wrap="square" rtlCol="0">
            <a:spAutoFit/>
          </a:bodyPr>
          <a:lstStyle/>
          <a:p>
            <a:r>
              <a:rPr lang="en-US" b="1" dirty="0" smtClean="0">
                <a:solidFill>
                  <a:srgbClr val="783141"/>
                </a:solidFill>
              </a:rPr>
              <a:t>Cash change given, can buy anything</a:t>
            </a:r>
            <a:endParaRPr lang="en-US" b="1" dirty="0">
              <a:solidFill>
                <a:srgbClr val="783141"/>
              </a:solidFill>
            </a:endParaRPr>
          </a:p>
        </p:txBody>
      </p:sp>
      <p:sp>
        <p:nvSpPr>
          <p:cNvPr id="15" name="TextBox 14"/>
          <p:cNvSpPr txBox="1"/>
          <p:nvPr/>
        </p:nvSpPr>
        <p:spPr>
          <a:xfrm>
            <a:off x="913170" y="6248400"/>
            <a:ext cx="4633459" cy="369332"/>
          </a:xfrm>
          <a:prstGeom prst="rect">
            <a:avLst/>
          </a:prstGeom>
          <a:noFill/>
        </p:spPr>
        <p:txBody>
          <a:bodyPr wrap="square" rtlCol="0">
            <a:spAutoFit/>
          </a:bodyPr>
          <a:lstStyle/>
          <a:p>
            <a:r>
              <a:rPr lang="en-US" b="1" dirty="0" smtClean="0">
                <a:solidFill>
                  <a:srgbClr val="783141"/>
                </a:solidFill>
              </a:rPr>
              <a:t>No cash change given, only SNAP-eligible food</a:t>
            </a:r>
            <a:endParaRPr lang="en-US" b="1" dirty="0">
              <a:solidFill>
                <a:srgbClr val="783141"/>
              </a:solidFill>
            </a:endParaRP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42000" y="5132266"/>
            <a:ext cx="609600" cy="609600"/>
          </a:xfrm>
          <a:prstGeom prst="rect">
            <a:avLst/>
          </a:prstGeom>
        </p:spPr>
      </p:pic>
    </p:spTree>
    <p:extLst>
      <p:ext uri="{BB962C8B-B14F-4D97-AF65-F5344CB8AC3E}">
        <p14:creationId xmlns:p14="http://schemas.microsoft.com/office/powerpoint/2010/main" val="3868258985"/>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49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3886200"/>
            <a:ext cx="2743200" cy="3276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42" name="Rectangle 2"/>
          <p:cNvSpPr>
            <a:spLocks noGrp="1"/>
          </p:cNvSpPr>
          <p:nvPr>
            <p:ph type="title"/>
          </p:nvPr>
        </p:nvSpPr>
        <p:spPr>
          <a:xfrm>
            <a:off x="2857500" y="457201"/>
            <a:ext cx="6477000" cy="1139825"/>
          </a:xfrm>
        </p:spPr>
        <p:txBody>
          <a:bodyPr>
            <a:normAutofit/>
          </a:bodyPr>
          <a:lstStyle/>
          <a:p>
            <a:r>
              <a:rPr lang="en-US" b="1" dirty="0">
                <a:solidFill>
                  <a:srgbClr val="7A0029"/>
                </a:solidFill>
              </a:rPr>
              <a:t>Maximum Benefits</a:t>
            </a:r>
          </a:p>
        </p:txBody>
      </p:sp>
      <p:sp>
        <p:nvSpPr>
          <p:cNvPr id="35843" name="Rectangle 3"/>
          <p:cNvSpPr>
            <a:spLocks noGrp="1"/>
          </p:cNvSpPr>
          <p:nvPr>
            <p:ph type="body" idx="1"/>
          </p:nvPr>
        </p:nvSpPr>
        <p:spPr>
          <a:xfrm>
            <a:off x="2133600" y="1524000"/>
            <a:ext cx="7848600" cy="3276601"/>
          </a:xfrm>
        </p:spPr>
        <p:txBody>
          <a:bodyPr/>
          <a:lstStyle/>
          <a:p>
            <a:pPr>
              <a:lnSpc>
                <a:spcPct val="90000"/>
              </a:lnSpc>
            </a:pPr>
            <a:r>
              <a:rPr lang="en-US" sz="2400" dirty="0"/>
              <a:t>There is a maximum monthly benefit for each household size:</a:t>
            </a:r>
            <a:endParaRPr lang="en-US" sz="1800" dirty="0"/>
          </a:p>
        </p:txBody>
      </p:sp>
      <p:sp>
        <p:nvSpPr>
          <p:cNvPr id="2" name="AutoShape 2" descr="data:image/jpeg;base64,/9j/4AAQSkZJRgABAQAAAQABAAD/2wCEAAkGBxQSEBUUEhQUFhUUFRQVFRQVFRQUFBQUFRQWFhUUFBQYHCggGBolHBQUITEhJSkrLi4uFx8zODMsNygtLiwBCgoKDg0OGBAQGiwkHCQsLCwsLCwsLCwsLCwsLCwsLCwsLCwsLCwsLCwsLCwsLCw0LCwsLCwsLCwsLCwsLCwsLP/AABEIAMIBAwMBIgACEQEDEQH/xAAcAAABBQEBAQAAAAAAAAAAAAACAAEDBQYEBwj/xABAEAACAQIEBAQDBwIFAwMFAAABAgADEQQSITEFQVFhBiJxgRMykQdCUqGxwdFi8BQjguHxQ3KyFjOSFTRTVGP/xAAZAQADAQEBAAAAAAAAAAAAAAAAAQIDBAX/xAAiEQEBAAIDAQEBAAMBAQAAAAAAAQIRAxIxIUFRIjJhcRP/2gAMAwEAAhEDEQA/ANyBDURAQgJis4hWiEcRkQhARCEBAHAhqIyiSKIAgIQEcCPaMFaK0e0e0ACMYRjGMBgmEYMYNBMOCYAMUeKMgxoUaMgxR4rRgMVo9o0ZGgmEYJgAmARDjGARNI2krCRsIqEUUIxSQ6hDEaOJk0OIQjCEIA4EMCMBJAIyOBJFEZRJAIAgI9o9orQBrRR4owAwTDgkRgBjWh2jRgMEwzBMAGMYUExpKNFFGDRR4owGCYRgmBGMEwoJgAxjHMYw2YTI2EkMBogjtGjkxoj0644ihCZKOIQgzAcZ+0wU6hWhRFQKbZ3cqDbmoAOneBbW/i7xi2Cqqi0RUBUMxLlbAkgAaHp+k6+E+OcLWIV2NFz92qMq36CoPL+YnkPjLxc2MdXNFUyoEtmzfezE3sNDYadpQ0ONMEy7jnfUnSxmswmv+o3X1NTIIuNQdiNjJRPm/wAP+L6+GI+DVZB+D5qR9aR0HqtjPTfD/wBqNJwBikyH/wDJTu9P1ZPnT8/WTcbFbeiR5BgsZTrIHpOrodmRgyn3E6JJmjR4owAxiJP8ORsloy2jIjGGRBIjADAMMwYwGMYRgGMiMaKMYweMTGjGAIxjFeCTAFGJjXjXiBEwCY5MEmLZmJgkxExjAAMUeNA3aBCEYQhMjJkuCOoI+s8J8QYLK7EbBmXUWIKkggjkQRPelE8x+0Ph/wAHFq//AEsWMpPJMSgsD2zqAPVZeF+6Tk8uxKXla2hl9j8OVYgypxFLnLJEgB7ToSoy9+4/mcgElpVbRhe8G4/VoPno1GRvxIcpPQMvyuOxBnpvh37Vr2XFU83/APWkLMO70T+qn2njyqp7HqP4l94e4I1XE00axS92IYqco1IB3Bisn6H0Pwri1HEpnoVFqLzynVT0ZTqp7ETtJnjdfwjVov8AFwdVsy6gFvhVwOgqCwcbaGw7mbLwTxjFVaTjF/NTcICafw6hstyXA8p3FiABM/zcPbZGta3MnkLRqWLViVB8w0KnQjntKHiGKT4ik1jTamNLWt59y1wbjQDoL6ySncVs1d0AKZFXLlVvNm1cscx6DQ9pO0r1k6SNhKijxF1qtTQNWRbEkEFkv9wuSAx7E3sRcy3p1Q38EWI9jK2aNhBIk70+khYSpZQjMBoZgGUDGCTCMjMARMEmImATACvBvBvGJiM5MYmDeMTAHJjExiYN4jOTGMYxiYAiYoN48RLACGogiSKJChKJSeOeC/4vA1aYF3AzoeYZNfKeRsCPeXyiSBYyr53qf59EOR51OSqOjjn6EWPuZQV6c2HHqP8AhMfVDi1NmyVegBN6db2uL9mI5Sl41gTTci3ObezaIzFdLbSNK3WdmIScNVLaxG7aJvsZrvCOMtiR/wBj/sP3mCRrbTXeEluDUJ8wLJa2lvKb3k5eG9Ww/EBoCR2uf0lpSrX7+9iPQzz1KtQNcBWQqAUPMgk3B5b9JY8LxzpRJzKWTMShYkZASQpYgEMBbW2vQ7zCwmwoUfOzNaoGHysFDLrrbk3Lptzh/EIT4dNUqJbWjVYoyjkAWBzL0B2620FZwviwqKCVZb8nUj6HY/rLRgHFmAYDa+jD/tYaj+9Yt2DTo8O1QlIpZUZWZnQDKFDEkWBA8oGgNtct4XAv841K7E2qkCnY2youilTyPUdc3WcT4diCAS4sdDZaqg6EKx8rr2Isbc4H/wBTq00y06dNyuliz02UdWpZWJ9jr2jmco62LPC8eK1Xp1RcISPiqNNDpnXkbWOnXaXqsrgEEEHYg3v6GeWtiHRXNU5viFmzLezM1ySLbXOw5WA5XPdwTGvRpq61VLVCy/BuNXVV+ZbjXlbRjpbeVZ/FRvqtEjuJAZy8N8QI9lqD4T7ZWOhPMBut+Rt7yzqUwexjx5fyncf44zBMOohEiYzWXfiDEyMmOTAJgZEwCYiYJMQPeMTBJjEwM94141414AV414N414gK8UC8UAuAJIogASVRIMaiTAQEEkEZPKftNoI+KZCDn+EKhvtUom6vl6lCM1ujHrMdhAatFqT61cOAL7mpRPyP7aA/6es9Z+0jgjVqKV6I/wA/DEvT/qU/NTPZgLTybGOE+HjKAOVbkp1pE2q0G7oTp2KnlNsL8Z31nMXSsZwMnWa/j+AFhUpm9NwHRuqnty/2mWrJaFmjlV707TQ+Fa1lcf1A/Uf7SodMw7yy4DTyqxJ1JsR0t39DIy8Np0x9rm1wu9jcjvadvxqNWwqKrH7uYa238rcx6GZp18x/y7g7sCLkWt7+hk9armVUJTJmQc1cC40C8v4mZtzWvVp5A+W7KSeZCsDa422nXjOIVKBVkUuhNmTU5eeZW+6N99NtrzJU8UadSkiGwYte5JsFW4tfvaW1Lj4p1AlUEXFw66qR3G49NZFlONbw3jdKv5VYZh9w6MO4677iWNRAw8wzDlydf+1v+PWZRMNh69nAUm4OembG4620J9RLDDGvS2b4y8lay1R0AY6N729Zz5SXxvj89deL4aWvkOa/zKwAcj+pTYP66epmeqYXJWDrenUW2QEWAa+mUkb76MNelhrqsPjVqaEEN+FgVcdx19VJHeSYiiHWzqKi9DYOPRuf5Qx5MsTuErLJXXUYgNZ8l3OdslNSfi2pC5LsxW5Fwc4OnO64RxR6CqHcMjKropNyFOgUG5sdtLm04cZwZrH4J+IoBvRqHLUAPJXPpseg1lTQxAokZcwq0jn+G63bMQVDNTNr2BIzA3PKbTKZRncbHpeF4glQaHXmp0P05juIVSl0+k80GIFQs92plKN6Yu2apUQXYBs2rtc2sOQuDNFhPEL0T8PE2ZlAZipXOqkXBZBvpfodNjH9x8L5fV+4tvIyZNh8UlVAyMGU8xr/AMGBUo9PpzmmPLL6m4ITBJiJgEzVJzBJjExiYjK8a8EmNeAETFeBeK8AK8eBeKINAslQSNZMkg0iwxBEIRkVSnmUg8xaeJeJ+Hf4PFMCAKGJc3v8tHE2Iuf6HBIPYt0E9wEyXjjgi4imyMPLUW1+YYbMO40PtLwv1OTyfgq5WqYFwRfM+GJ3B1NSiTz1BPqD1Ez/ABXBlGIItrLWtQqOGot5cXhGBRhu4S2VgeZsFHcZO87+IKuMwy4lBY/LVUfcqqPMPQ/MOxmtm4mesLaxnbgq1jlPPY/tIsTSsZADM7FLhMZYjbe29iDta061qK+hAuO2v5ytwr5xb7y/UjsesKkQanm1NvLdbW168zMtGvKdI5lZTmyXABJHzCx11vOXi1SqzhiuUICBre+axNzaw2GkiwmIbz21ysQAeYAGl5YYDiyPYE2J5Npf0POTuxUm1bgcZ8LOxNRX0yZR38w3HK1tbTV4HxLVQ5TlrgLmLKbGwy3OYDKbZwLb/rOGrwym+wsfy912/Scb8KdCSt/9N76a2K8x21EVuOXq9WN7w7xDRrC18pB1WoALH12685d0608nXEVCQH1ytcsNHYNUDVA3e1+lr7ywwfFnzgYerplZvhta1wWIQDW5Kgai2vPWwzvF/Dmb0xmDb+x5j0I1E5sfglqqBVUVANj8tRO6uLflb3mawfiuwUV0yEqHuvmXIRcNlvmA+sv8LxFKgujBh2P6jl7zK4WLmUqmxnBHAY0WFUWsUqACso6XNg35X0lFWxjq+Vla/wB5WAGnl1a/mbb71/lAE3TuDv7HYj0M58ZhVqC1RVqqNr2FRe6sP2tKx5bPReOXxl2x+Ip1VekHW66+Ww02BBFrHTQ69JrOHeKVOVa9kci9xqne5+776d5x0qDoLUnLr+BzZ1HQHn7wMQ61NHHmGliMrr6HfkPpLueOSetjUYiiKg0YqbaOhF/obhh6gzNcR4riMHriaPxaP/7GHBug61aJJK+oJHptJQr0KeagbhVF6TElWJOpvqVNr2t9DO/hXH6VfQEB+aE/+J2YaHaPHO4/+FZKi4ZxejiVzUKiuOdjqPVdx7zsJmY4/wCB6VR/jYVzha++anpTY/1ICLeo9wZVL4lxmBITiNEvT2GJpag+p0H1ynsZvjnMvGdxsbq8EmcXDeK0sQmei6uOdtx2ZdwfWdRMshXjFoF4JaASZopFmiiDWJJVkSyRZJ1KIYkYkiwIQnNxWhmpHqNR7TpElC6SoVeLfaBwdiFxdHSrR+a336Yve452105gmZ3hHEUp1hVFhhsb5KoO1HEDmemp36NflPYuL4H4bf0tt/BnjviLhK4PENTfTB4vcj/pODowH9JN7c1JHKbSs3H4n4UaVRhyvpMzUWxnoWFRsRhmoVf/ALjCWVjv8Snb/LqA/euNL+h5zE43DlSYsoeNcauQQRuJaLUFRcwGo+deh6iVUejiDTbMPfuJllFxa0iQDkIub7g7ytrUGXQi+v8AfrLLKpAdNr3I5g9OwjCvbRhcWN/r9OkiU9FhOLMlyrHKugR9SRYk2trpaX+E48pOWoCjdDqpt3/mZ98Kj6qbGwNv71EjK1EOuq6jXUAEgnKeR0H0k3HHJctjd5adQagHof4YaicmI4KN1seZB0v/AKhv6G0ylHHFLZHKN5b3sVN73Y8rbcpeYPxCy6Vlt5iodNQSOg/iR0yx8X2xvrnxSVFNr3IsMrWvpYgEm+YC217dodLD1mYVKZynmc+UjpbWXAFHEC4sb81tf3B0v6i8i/wz0tUHxB0BAP8A8Tp+cqZpuDpo8XxVIDMFqrbXUB/qv8GXNDxAmUGoGpgi92HlA2uWFwPe0zicTpscrKVPO6lSPVTOo4pVXLqVsdx1k3GX8VLr9a2hi1cXVgw5FSCPYiS1AH+YA9LjUe/KecDDoXzUnZTv5WIceh5jWd9LjOIpAeYOORYXv6kWI0vreZ3h/h//AE/rXtRdP/bZrfhbzrboCPMPcGVHEMKpNyLHcMPut3I1A0G/SBR8XUwQKikX+8vmX32P6y5ocSo1gLMjX2B0PsDrCd8T/wAclVgeOVqbBDaoo0uxs1uRD8/TX2l9guL0cRdVZSSCDTa1yOflPzD0vKzHcAo1NRmRvxIdb9wd5Q/+la1JiysKoGqjRGvcWzX0sO2sr/G/8TqxZcU8Dpm+Lgqhw1XopPwm7Ffuj0uO04afiuvhGFPiNEjktemLo3ew0Ptr/THw3ietQcrXViga12VkYc/KzAZvce+k0uC4jh8ZTKqUqKfnpsASL/iQ/rLmeWPqbjL4PBY+nWQPSdXU81N/Y9D2kxaY/ingl6Lmtw2oabbmiW8rdlY/+LXHcSDhvjbK/wALG0zRqDQtlIX/AFLuvqLibY5S+Iss9bW8Ugo4hXUMrBlOoIIII7GKMm7CQhO56Q9P76Qfg9R7j+Ip9OzTlBkimE9C0WWGiGkmWRUxJgJUTUWMwoqIVbnt2PIzz7xTwEV6VTD1dDurfhcfK47fsTPSZXcY4f8AFW4+Zdu/aVKT554NjHo1LOp+PgwyVE518H/1E7tT+YdVtyWdHivhoDZ0Oam6h0YbMraggy7+0Xg7oVx1Dy1aBHxO6A2DEc7bHqp7RcIyYzCFaYsPM9Fd/htcGthtfwsQy/0uPwmaT7NIvz68zrpaQmXHFsIUYgyoIsZnY0HgcUabW3U7iWdRhoQbq238espnWS4PEZbo+qnl+4mdn6qLNh00NgBy2N50pVIvcaAAjv2/vrOGm5U5TrzVuo/mWODpF+Wn6+kjJeEtuojOGVxceXf06HT+JwYrDlNL6a89P9uU1uHwqKLWH0gY3AI42seRH96yZnpteC6ZOgKhIKGxHMNl07Wl9huMV0AzqHHMggMPpvKivSek9iB2N9x1F5LSx4OjLb+/zlX6xnxqEx1KsAGA1GgcWPsfbkYTYGw8jHsGJIHvv+soXqpkytqp6j3kFDEVEN6dQlfwtqOwt932kdf4ra4bD5WBdcq7s41UEcwRtK6rxhSSF1Utf2vpadeH8Qa2qKQdrrqPW2/6yZ8Hh69yoGbmyWVv9Q5+4jl16Vm/Fa9FiRsQNtdfcf8AM6amJp1AFamaZBVRqSFUAZ2toSx7jp01t8NhWVSpy1BfQEWI9OUCthaZ0OZOzeZT9f2MO8HRHQx9ZamWhX8utvi2sbWAFjqCTsNJbcO8UPYivSKlDZitxY2BsQdjrteUOJ4OTquugAKmxFjcHKdPoZz56iLkLE6lipBBJtYE7G/vyj1jS3Y9Ao8SoV1y3VgfuOB/4tvK7FeE6BcVKJeg67GmfL6ZTsPQiYxsXTamQ1N7olhYnzOTqzm3pbTr2llguJVqdXJQq/GULmsfMoFrkXv5bdLj0i6WeDt/Wro18VR0qAVl/HT+b/VT3/8AjeNxLDYXHJkrL5h8rbOh/pbl6HScGB8Vq1hUUqSAbi7LY7Ha4+kuBVpVlv5XH4gb29xtJ6WfYfefrB1/s5xIYilXpFL+UsWVrdwAReKbj/BjlUcDpoYpffNP+L1fcwyYyiIxLGj8jtGqUem0jktN+Rl4ZflRnj+xEiyUCMy2MMTVkaNCjQDPeIuGAguACCCHXkQdDcfrPEad+EcRyEn/AA1UhkY6hReyv6rco3VWPUT6NYX3nnX2keEBicOyKBmBL0WP3X/AT0I0+h5SsboqyXj3gl7VkHlfU21APMC288zxNKxno32dcZGIovw7E3FRARSzaNZLjJr95Tp6f9syviThZpVGUixUkGXnN/YWN18rNQKu3cfpJKgtIzMlurhlYlgh1B27TYUlsBYaAWmR4DSvV9B+v/E9Q4NwEuoZxpyHWYct1XXwS6U9Inp9TJXDEbD85oMTwwLtK6tQtymMz26+lUmKw+YWddP71BmfxmAyNa+nI9RNkw7Tg4jhRUW2xGx/mVjlpjy8W4y3xMugBPbkI9Ool73y6XP7iE9MhrHQjQicGPojebT6478StjM2n0P7QKLWqAsSmvzC9wOZ03nHSFje8usPSV0Fxb02PttKvwp9d+E4xVBFitVcpbuqg825HtqZaYbj9Gp5X8p6OND77TMtgSuq/l09P4kDVSFKsoYG500Kt10F9uW0jrKrtY3Jw43psV7fMv8AP5yOtXYC1amGH4gM6+vUe4EzOExjKyrSZtbCzWte2txyEtMN4iAsKqlb7MNVNufW31k9bFdo63wVOoAUYdQG8w9juPXWV2LwLoSTmUHcg3UjpmGwPf6S0+HSqedDYn79MgXPcbH3EH4tWn8wFReq/N7p/F5UqMozxqOCSw3O+gBPtpHwWLZGzI5XuCdu45y7NKlVF0OU87be6/8AEqsbwsrysPxLqvuPu/p6zSXaFv8A+q6i6FkuPxKb+9iB+UUpKYqAWUKQOdqf7reKGoT6mWIxRjMW5hFFGMRplNx3EJZBTaxnSVm/HluMOTHVMYJhxjLQAyLE01ZCG2tr27yYzJePuNfCommp8zDW3TpJyuptpx4XPLrHk32j4AU8QMfgm81Nx8XLyZT5apHQ7N7dTLTizJxLBJi6QGa2Wqo1yOB5gf710POZKrxY0qpJ8yPcOp2IPaSeGeLjh+JKt5sFirA88muh15rfXtY8prx5bn1PNx9b8Z3G0bG04DN14y4D8OpdbFWsVI2N9v1ExdWmb7ScsdXRS7i++zzB/GxoTlYsfRTr+onvtPBBUsBynl32G8MLYitUI+VUQdixLMPyWe1YjCaX0nPnjuuziy1jIxvEKGu0oMZRmzx9Nb7iZ7iKKJhcNO2ZfGXricdSWWJy3Mr6tpUiclFxxLLntfLv6f7TPNjEbdT9f95r8UgIIOxuD6GYSvTKsVIGhI+k2w+uLnmrt2KKNvvC/wDfQztwlZFGUP8AW15Qhh6ekkGuzfX/AHl3FhK0Naq26WPY6XiLhvnW3fceziZ9Sy7X9QSP9pLS4k676+uh+ok9D7LSvgr/ACm/Pof4MgFVluDqMmXK3IHmBbSPQ4qDvp6/yJ1fFRxr7Hf6EbQ+z0OSjicigozBgDmtoL8gBz95bYTxDawqD/Uv7r/EqsRgb6rqPznDUQ7b/qPaVqVO20zU6vmBF/xqbH3P7Gc9SlUViyNmJFgPlF9bZl58u/pMth65X5TlPW/69pdUOLMpy1Rb+obfT+ItaG0lbGDMb4bMebA5QTz05Rp2rjFYXBU353EeGw+l4BhE6QbTNsaNHMa0k4adWHa4tOWSUjYysLqpym46YxEkPWAROhzubF1xTQs2wF54p4w4v8SoxPMzb+PON700Og3PUzyDi9a5OsxyvbLTu4cOmHa+1RcVa5jcNoNUpujAmnuTv8M7Bx9dexMirm5l/h6nwMIdNah162Gn8y99UzCcl1XV4axq1MPUwuLP+Zh1Bw/PMt9h+KwOnY9pmeIo7EmmhVdsxtmPYCKtVz2IOV01Rufoess+D1CdiyEEkqqZiNDnKj7y/wBPK8132jluPWvUvsJog4GsxFnGIKNbnlpoQT7N+U32NozJ/Y7gmTCVX2WrVuqn5/KoDO/QtppyCj0GxxSzHKOnirPYijKbiFLSaHFLrKXiPrMco65ltlMYusq68ueIrrKesJMPJwVhMbxxLVj3AP5W/abOqJk/EyWdT1BH0N/3muHrl5/9VY9NOTfUEfmJGU7xAxxNnIQqEbfnJM4O+kCKwgDml0/v2jioQb6g9tBfuIywwev1gHVRxrDuB95f3E6/iq41se40IlQyW2P7RjVt2I6frFoO6tg+mvpv7jn7SMVWF72a4CgnzZehF41DHfi+o/cTpYhtfzH79YBA7U76Z+XJOkUc4S/T62/IxQD6+MUUUxjYxjGKKIzCSRRQgdVH5ZHiT5W9D+kUU6J45768Z8UtvPPMcdTFFOfjeny+Kyn80uOL/wDtL6RRTXJlxfqgO0sMW5FOiQSCAbEGx+brFFNMXPy+vov7OFA4VhLDeirHuzElmPUkkm8ucZFFIyPiVOL/AGme4hvFFMs3Xgz+O/eU2IiimbSq+vM14kHyep/QR4pph65ub/VnakYMb7xRTocbopmEBHigAMJG0UUAdTCcaRRQCIyXDHzj3iiiDvEUUURv/9k="/>
          <p:cNvSpPr>
            <a:spLocks noChangeAspect="1" noChangeArrowheads="1"/>
          </p:cNvSpPr>
          <p:nvPr/>
        </p:nvSpPr>
        <p:spPr bwMode="auto">
          <a:xfrm>
            <a:off x="1679575" y="-2065338"/>
            <a:ext cx="5734050" cy="43053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p:cNvGraphicFramePr>
            <a:graphicFrameLocks noGrp="1"/>
          </p:cNvGraphicFramePr>
          <p:nvPr>
            <p:extLst/>
          </p:nvPr>
        </p:nvGraphicFramePr>
        <p:xfrm>
          <a:off x="3086100" y="2486844"/>
          <a:ext cx="6019800" cy="3151956"/>
        </p:xfrm>
        <a:graphic>
          <a:graphicData uri="http://schemas.openxmlformats.org/drawingml/2006/table">
            <a:tbl>
              <a:tblPr firstRow="1" bandRow="1">
                <a:tableStyleId>{5C22544A-7EE6-4342-B048-85BDC9FD1C3A}</a:tableStyleId>
              </a:tblPr>
              <a:tblGrid>
                <a:gridCol w="3009900"/>
                <a:gridCol w="3009900"/>
              </a:tblGrid>
              <a:tr h="449126">
                <a:tc>
                  <a:txBody>
                    <a:bodyPr/>
                    <a:lstStyle/>
                    <a:p>
                      <a:pPr algn="ctr"/>
                      <a:r>
                        <a:rPr lang="en-US" sz="2400" dirty="0" smtClean="0"/>
                        <a:t>Household Size</a:t>
                      </a:r>
                      <a:endParaRPr lang="en-US" sz="2400" dirty="0"/>
                    </a:p>
                  </a:txBody>
                  <a:tcPr/>
                </a:tc>
                <a:tc>
                  <a:txBody>
                    <a:bodyPr/>
                    <a:lstStyle/>
                    <a:p>
                      <a:pPr algn="ctr"/>
                      <a:r>
                        <a:rPr lang="en-US" sz="2400" dirty="0" smtClean="0"/>
                        <a:t>Max Benefit</a:t>
                      </a:r>
                      <a:endParaRPr lang="en-US" sz="2400" dirty="0"/>
                    </a:p>
                  </a:txBody>
                  <a:tcPr/>
                </a:tc>
              </a:tr>
              <a:tr h="449126">
                <a:tc>
                  <a:txBody>
                    <a:bodyPr/>
                    <a:lstStyle/>
                    <a:p>
                      <a:pPr algn="ctr"/>
                      <a:r>
                        <a:rPr lang="en-US" sz="2000" b="0" dirty="0" smtClean="0"/>
                        <a:t>1</a:t>
                      </a:r>
                      <a:endParaRPr lang="en-US" sz="2000" b="0" dirty="0"/>
                    </a:p>
                  </a:txBody>
                  <a:tcPr/>
                </a:tc>
                <a:tc>
                  <a:txBody>
                    <a:bodyPr/>
                    <a:lstStyle/>
                    <a:p>
                      <a:pPr algn="ctr"/>
                      <a:r>
                        <a:rPr lang="en-US" sz="2000" dirty="0" smtClean="0"/>
                        <a:t>$194</a:t>
                      </a:r>
                      <a:endParaRPr lang="en-US" sz="2000" dirty="0"/>
                    </a:p>
                  </a:txBody>
                  <a:tcPr/>
                </a:tc>
              </a:tr>
              <a:tr h="449126">
                <a:tc>
                  <a:txBody>
                    <a:bodyPr/>
                    <a:lstStyle/>
                    <a:p>
                      <a:pPr algn="ctr"/>
                      <a:r>
                        <a:rPr lang="en-US" sz="2000" b="0" dirty="0" smtClean="0"/>
                        <a:t>2</a:t>
                      </a:r>
                      <a:endParaRPr lang="en-US" sz="2000" b="0" dirty="0"/>
                    </a:p>
                  </a:txBody>
                  <a:tcPr/>
                </a:tc>
                <a:tc>
                  <a:txBody>
                    <a:bodyPr/>
                    <a:lstStyle/>
                    <a:p>
                      <a:pPr algn="ctr"/>
                      <a:r>
                        <a:rPr lang="en-US" sz="2000" dirty="0" smtClean="0"/>
                        <a:t>$357</a:t>
                      </a:r>
                      <a:endParaRPr lang="en-US" sz="2000" dirty="0"/>
                    </a:p>
                  </a:txBody>
                  <a:tcPr/>
                </a:tc>
              </a:tr>
              <a:tr h="449126">
                <a:tc>
                  <a:txBody>
                    <a:bodyPr/>
                    <a:lstStyle/>
                    <a:p>
                      <a:pPr algn="ctr"/>
                      <a:r>
                        <a:rPr lang="en-US" sz="2000" b="0" dirty="0" smtClean="0"/>
                        <a:t>3</a:t>
                      </a:r>
                      <a:endParaRPr lang="en-US" sz="2000" b="0" dirty="0"/>
                    </a:p>
                  </a:txBody>
                  <a:tcPr/>
                </a:tc>
                <a:tc>
                  <a:txBody>
                    <a:bodyPr/>
                    <a:lstStyle/>
                    <a:p>
                      <a:pPr algn="ctr"/>
                      <a:r>
                        <a:rPr lang="en-US" sz="2000" dirty="0" smtClean="0"/>
                        <a:t>$511</a:t>
                      </a:r>
                      <a:endParaRPr lang="en-US" sz="2000" dirty="0"/>
                    </a:p>
                  </a:txBody>
                  <a:tcPr/>
                </a:tc>
              </a:tr>
              <a:tr h="449126">
                <a:tc>
                  <a:txBody>
                    <a:bodyPr/>
                    <a:lstStyle/>
                    <a:p>
                      <a:pPr algn="ctr"/>
                      <a:r>
                        <a:rPr lang="en-US" sz="2000" b="0" dirty="0" smtClean="0"/>
                        <a:t>4</a:t>
                      </a:r>
                      <a:endParaRPr lang="en-US" sz="2000" b="0" dirty="0"/>
                    </a:p>
                  </a:txBody>
                  <a:tcPr/>
                </a:tc>
                <a:tc>
                  <a:txBody>
                    <a:bodyPr/>
                    <a:lstStyle/>
                    <a:p>
                      <a:pPr algn="ctr"/>
                      <a:r>
                        <a:rPr lang="en-US" sz="2000" dirty="0" smtClean="0"/>
                        <a:t>$649</a:t>
                      </a:r>
                      <a:endParaRPr lang="en-US" sz="2000" dirty="0"/>
                    </a:p>
                  </a:txBody>
                  <a:tcPr/>
                </a:tc>
              </a:tr>
              <a:tr h="449126">
                <a:tc>
                  <a:txBody>
                    <a:bodyPr/>
                    <a:lstStyle/>
                    <a:p>
                      <a:pPr algn="ctr"/>
                      <a:r>
                        <a:rPr lang="en-US" sz="2000" b="0" dirty="0" smtClean="0"/>
                        <a:t>5</a:t>
                      </a:r>
                      <a:endParaRPr lang="en-US" sz="2000" b="0" dirty="0"/>
                    </a:p>
                  </a:txBody>
                  <a:tcPr/>
                </a:tc>
                <a:tc>
                  <a:txBody>
                    <a:bodyPr/>
                    <a:lstStyle/>
                    <a:p>
                      <a:pPr algn="ctr"/>
                      <a:r>
                        <a:rPr lang="en-US" sz="2000" dirty="0" smtClean="0"/>
                        <a:t>$771</a:t>
                      </a:r>
                      <a:endParaRPr lang="en-US" sz="2000" dirty="0"/>
                    </a:p>
                  </a:txBody>
                  <a:tcPr/>
                </a:tc>
              </a:tr>
              <a:tr h="449126">
                <a:tc>
                  <a:txBody>
                    <a:bodyPr/>
                    <a:lstStyle/>
                    <a:p>
                      <a:pPr algn="ctr"/>
                      <a:r>
                        <a:rPr lang="en-US" sz="2000" b="0" dirty="0" smtClean="0"/>
                        <a:t>6</a:t>
                      </a:r>
                      <a:endParaRPr lang="en-US" sz="2000" b="0" dirty="0"/>
                    </a:p>
                  </a:txBody>
                  <a:tcPr/>
                </a:tc>
                <a:tc>
                  <a:txBody>
                    <a:bodyPr/>
                    <a:lstStyle/>
                    <a:p>
                      <a:pPr algn="ctr"/>
                      <a:r>
                        <a:rPr lang="en-US" sz="2000" dirty="0" smtClean="0"/>
                        <a:t>$925</a:t>
                      </a:r>
                      <a:endParaRPr lang="en-US" sz="2000" dirty="0"/>
                    </a:p>
                  </a:txBody>
                  <a:tcPr/>
                </a:tc>
              </a:tr>
            </a:tbl>
          </a:graphicData>
        </a:graphic>
      </p:graphicFrame>
      <p:pic>
        <p:nvPicPr>
          <p:cNvPr id="3" name="Recorded Sound">
            <a:hlinkClick r:id="" action="ppaction://media"/>
          </p:cNvPr>
          <p:cNvPicPr>
            <a:picLocks noChangeAspect="1"/>
          </p:cNvPicPr>
          <p:nvPr>
            <a:audioFile r:link="rId1"/>
            <p:extLst>
              <p:ext uri="{DAA4B4D4-6D71-4841-9C94-3DE7FCFB9230}">
                <p14:media xmlns:p14="http://schemas.microsoft.com/office/powerpoint/2010/main" r:embed="rId2">
                  <p14:trim end="25523.6054"/>
                </p14:media>
              </p:ext>
            </p:extLst>
          </p:nvPr>
        </p:nvPicPr>
        <p:blipFill>
          <a:blip r:embed="rId5"/>
          <a:stretch>
            <a:fillRect/>
          </a:stretch>
        </p:blipFill>
        <p:spPr>
          <a:xfrm>
            <a:off x="696686" y="4914900"/>
            <a:ext cx="609600" cy="609600"/>
          </a:xfrm>
          <a:prstGeom prst="rect">
            <a:avLst/>
          </a:prstGeom>
        </p:spPr>
      </p:pic>
    </p:spTree>
    <p:extLst>
      <p:ext uri="{BB962C8B-B14F-4D97-AF65-F5344CB8AC3E}">
        <p14:creationId xmlns:p14="http://schemas.microsoft.com/office/powerpoint/2010/main" val="3118738286"/>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0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p:cNvSpPr>
          <p:nvPr>
            <p:ph type="ctrTitle"/>
          </p:nvPr>
        </p:nvSpPr>
        <p:spPr>
          <a:xfrm>
            <a:off x="1306243" y="355600"/>
            <a:ext cx="9144001" cy="1408177"/>
          </a:xfrm>
          <a:prstGeom prst="rect">
            <a:avLst/>
          </a:prstGeom>
        </p:spPr>
        <p:txBody>
          <a:bodyPr>
            <a:normAutofit/>
          </a:bodyPr>
          <a:lstStyle>
            <a:lvl1pPr defTabSz="905255">
              <a:defRPr sz="5940"/>
            </a:lvl1pPr>
          </a:lstStyle>
          <a:p>
            <a:r>
              <a:rPr sz="4400" b="1" dirty="0">
                <a:solidFill>
                  <a:srgbClr val="783141"/>
                </a:solidFill>
              </a:rPr>
              <a:t>Crop Cash, Farm to Family &amp;  Incentive Programs</a:t>
            </a:r>
          </a:p>
        </p:txBody>
      </p:sp>
      <p:pic>
        <p:nvPicPr>
          <p:cNvPr id="222" name="crop_cash_logo.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16566" y="2115268"/>
            <a:ext cx="3360193" cy="3248886"/>
          </a:xfrm>
          <a:prstGeom prst="rect">
            <a:avLst/>
          </a:prstGeom>
          <a:ln w="12700">
            <a:miter lim="400000"/>
          </a:ln>
        </p:spPr>
      </p:pic>
      <p:pic>
        <p:nvPicPr>
          <p:cNvPr id="223" name="Screen Shot 2017-03-15 at 10.00.47 AM.png"/>
          <p:cNvPicPr>
            <a:picLocks noChangeAspect="1"/>
          </p:cNvPicPr>
          <p:nvPr/>
        </p:nvPicPr>
        <p:blipFill>
          <a:blip r:embed="rId6">
            <a:extLst/>
          </a:blip>
          <a:stretch>
            <a:fillRect/>
          </a:stretch>
        </p:blipFill>
        <p:spPr>
          <a:xfrm>
            <a:off x="5276759" y="2510044"/>
            <a:ext cx="6756607" cy="2168310"/>
          </a:xfrm>
          <a:prstGeom prst="rect">
            <a:avLst/>
          </a:prstGeom>
          <a:ln w="12700">
            <a:miter lim="400000"/>
          </a:ln>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7315" y="5736771"/>
            <a:ext cx="609600" cy="609600"/>
          </a:xfrm>
          <a:prstGeom prst="rect">
            <a:avLst/>
          </a:prstGeom>
        </p:spPr>
      </p:pic>
    </p:spTree>
    <p:extLst>
      <p:ext uri="{BB962C8B-B14F-4D97-AF65-F5344CB8AC3E}">
        <p14:creationId xmlns:p14="http://schemas.microsoft.com/office/powerpoint/2010/main" val="1836493549"/>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9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83141"/>
                </a:solidFill>
              </a:rPr>
              <a:t>Crop Cash: How it Works</a:t>
            </a:r>
            <a:endParaRPr lang="en-US" b="1" dirty="0">
              <a:solidFill>
                <a:srgbClr val="783141"/>
              </a:solidFill>
            </a:endParaRPr>
          </a:p>
        </p:txBody>
      </p:sp>
      <p:pic>
        <p:nvPicPr>
          <p:cNvPr id="4" name="Picture 3"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888373" y="1511002"/>
            <a:ext cx="8415254" cy="4889798"/>
          </a:xfrm>
          <a:prstGeom prst="rect">
            <a:avLst/>
          </a:prstGeom>
        </p:spPr>
      </p:pic>
      <p:pic>
        <p:nvPicPr>
          <p:cNvPr id="8" name="Recorded Sound">
            <a:hlinkClick r:id="" action="ppaction://media"/>
          </p:cNvPr>
          <p:cNvPicPr>
            <a:picLocks noChangeAspect="1"/>
          </p:cNvPicPr>
          <p:nvPr>
            <a:audioFile r:link="rId1"/>
            <p:extLst>
              <p:ext uri="{DAA4B4D4-6D71-4841-9C94-3DE7FCFB9230}">
                <p14:media xmlns:p14="http://schemas.microsoft.com/office/powerpoint/2010/main" r:embed="rId2">
                  <p14:trim end="1505.3741"/>
                </p14:media>
              </p:ext>
            </p:extLst>
          </p:nvPr>
        </p:nvPicPr>
        <p:blipFill>
          <a:blip r:embed="rId7"/>
          <a:stretch>
            <a:fillRect/>
          </a:stretch>
        </p:blipFill>
        <p:spPr>
          <a:xfrm>
            <a:off x="533400" y="5791200"/>
            <a:ext cx="609600" cy="609600"/>
          </a:xfrm>
          <a:prstGeom prst="rect">
            <a:avLst/>
          </a:prstGeom>
        </p:spPr>
      </p:pic>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3">
                  <p14:trim end="647.0975"/>
                </p14:media>
              </p:ext>
            </p:extLst>
          </p:nvPr>
        </p:nvPicPr>
        <p:blipFill>
          <a:blip r:embed="rId7"/>
          <a:stretch>
            <a:fillRect/>
          </a:stretch>
        </p:blipFill>
        <p:spPr>
          <a:xfrm>
            <a:off x="1278773" y="6248400"/>
            <a:ext cx="609600" cy="609600"/>
          </a:xfrm>
          <a:prstGeom prst="rect">
            <a:avLst/>
          </a:prstGeom>
        </p:spPr>
      </p:pic>
    </p:spTree>
    <p:extLst>
      <p:ext uri="{BB962C8B-B14F-4D97-AF65-F5344CB8AC3E}">
        <p14:creationId xmlns:p14="http://schemas.microsoft.com/office/powerpoint/2010/main" val="1684778422"/>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8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1" fill="hold" display="0">
                  <p:stCondLst>
                    <p:cond delay="indefinite"/>
                  </p:stCondLst>
                  <p:endCondLst>
                    <p:cond evt="onStopAudio" delay="0">
                      <p:tgtEl>
                        <p:sldTgt/>
                      </p:tgtEl>
                    </p:cond>
                  </p:endCondLst>
                </p:cTn>
                <p:tgtEl>
                  <p:spTgt spid="8"/>
                </p:tgtEl>
              </p:cMediaNode>
            </p:audio>
            <p:audio>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83141"/>
                </a:solidFill>
              </a:rPr>
              <a:t>Crop Cash for Seniors and SSI Households </a:t>
            </a:r>
            <a:endParaRPr lang="en-US" b="1" dirty="0">
              <a:solidFill>
                <a:srgbClr val="783141"/>
              </a:solidFill>
            </a:endParaRPr>
          </a:p>
        </p:txBody>
      </p:sp>
      <p:sp>
        <p:nvSpPr>
          <p:cNvPr id="3" name="Content Placeholder 2"/>
          <p:cNvSpPr>
            <a:spLocks noGrp="1"/>
          </p:cNvSpPr>
          <p:nvPr>
            <p:ph idx="1"/>
          </p:nvPr>
        </p:nvSpPr>
        <p:spPr>
          <a:xfrm>
            <a:off x="838200" y="1825625"/>
            <a:ext cx="6426200" cy="4765675"/>
          </a:xfrm>
        </p:spPr>
        <p:txBody>
          <a:bodyPr/>
          <a:lstStyle/>
          <a:p>
            <a:r>
              <a:rPr lang="en-US" dirty="0" smtClean="0"/>
              <a:t>Since Seniors (65+) or people with disabilities on SSI don’t always have EBT cards, Crop Cash works on an honor system.</a:t>
            </a:r>
          </a:p>
          <a:p>
            <a:pPr lvl="1"/>
            <a:r>
              <a:rPr lang="en-US" dirty="0" smtClean="0"/>
              <a:t>Seniors can approach the market manager tent and let the person know they are using X amount of dollars in 3SquaresVT benefits and that they’d like to get Crop Cash coupons. If they want to get Crop Cash coupons they will get $1 tokens. </a:t>
            </a:r>
          </a:p>
        </p:txBody>
      </p:sp>
      <p:pic>
        <p:nvPicPr>
          <p:cNvPr id="5" name="Picture 4" descr="Screen Clippi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86536" y="1548606"/>
            <a:ext cx="3007920" cy="3480594"/>
          </a:xfrm>
          <a:prstGeom prst="rect">
            <a:avLst/>
          </a:prstGeom>
        </p:spPr>
      </p:pic>
      <p:pic>
        <p:nvPicPr>
          <p:cNvPr id="9" name="Recorded Sound">
            <a:hlinkClick r:id="" action="ppaction://media"/>
          </p:cNvPr>
          <p:cNvPicPr>
            <a:picLocks noChangeAspect="1"/>
          </p:cNvPicPr>
          <p:nvPr>
            <a:audioFile r:link="rId1"/>
            <p:extLst>
              <p:ext uri="{DAA4B4D4-6D71-4841-9C94-3DE7FCFB9230}">
                <p14:media xmlns:p14="http://schemas.microsoft.com/office/powerpoint/2010/main" r:embed="rId2">
                  <p14:trim end="802.2222"/>
                </p14:media>
              </p:ext>
            </p:extLst>
          </p:nvPr>
        </p:nvPicPr>
        <p:blipFill>
          <a:blip r:embed="rId6"/>
          <a:stretch>
            <a:fillRect/>
          </a:stretch>
        </p:blipFill>
        <p:spPr>
          <a:xfrm>
            <a:off x="838200" y="5711455"/>
            <a:ext cx="609600" cy="609600"/>
          </a:xfrm>
          <a:prstGeom prst="rect">
            <a:avLst/>
          </a:prstGeom>
        </p:spPr>
      </p:pic>
    </p:spTree>
    <p:extLst>
      <p:ext uri="{BB962C8B-B14F-4D97-AF65-F5344CB8AC3E}">
        <p14:creationId xmlns:p14="http://schemas.microsoft.com/office/powerpoint/2010/main" val="2143837375"/>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89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83141"/>
                </a:solidFill>
              </a:rPr>
              <a:t>Farm to Family: How it Works</a:t>
            </a:r>
            <a:endParaRPr lang="en-US" b="1" dirty="0">
              <a:solidFill>
                <a:srgbClr val="783141"/>
              </a:solidFill>
            </a:endParaRPr>
          </a:p>
        </p:txBody>
      </p:sp>
      <p:sp>
        <p:nvSpPr>
          <p:cNvPr id="3" name="Content Placeholder 2"/>
          <p:cNvSpPr>
            <a:spLocks noGrp="1"/>
          </p:cNvSpPr>
          <p:nvPr>
            <p:ph idx="1"/>
          </p:nvPr>
        </p:nvSpPr>
        <p:spPr>
          <a:xfrm>
            <a:off x="838200" y="1825625"/>
            <a:ext cx="9944100" cy="4625975"/>
          </a:xfrm>
        </p:spPr>
        <p:txBody>
          <a:bodyPr/>
          <a:lstStyle/>
          <a:p>
            <a:r>
              <a:rPr lang="en-US" dirty="0" smtClean="0"/>
              <a:t>Administered by Vermont Department for Children and Families </a:t>
            </a:r>
          </a:p>
          <a:p>
            <a:r>
              <a:rPr lang="en-US" dirty="0" smtClean="0"/>
              <a:t>Helps folks buy locally-grown fresh fruits and vegetables </a:t>
            </a:r>
          </a:p>
          <a:p>
            <a:r>
              <a:rPr lang="en-US" dirty="0" smtClean="0"/>
              <a:t>WIC families &amp; income eligible individuals, families, and seniors apply in late June </a:t>
            </a:r>
          </a:p>
          <a:p>
            <a:r>
              <a:rPr lang="en-US" dirty="0" smtClean="0"/>
              <a:t>$30 in coupons </a:t>
            </a:r>
          </a:p>
          <a:p>
            <a:endParaRPr lang="en-US" dirty="0"/>
          </a:p>
        </p:txBody>
      </p:sp>
      <p:pic>
        <p:nvPicPr>
          <p:cNvPr id="4" name="Screen Shot 2017-03-15 at 10.00.47 AM.png"/>
          <p:cNvPicPr>
            <a:picLocks noChangeAspect="1"/>
          </p:cNvPicPr>
          <p:nvPr/>
        </p:nvPicPr>
        <p:blipFill>
          <a:blip r:embed="rId5">
            <a:extLst/>
          </a:blip>
          <a:stretch>
            <a:fillRect/>
          </a:stretch>
        </p:blipFill>
        <p:spPr>
          <a:xfrm>
            <a:off x="104667" y="4414266"/>
            <a:ext cx="6569300" cy="2108200"/>
          </a:xfrm>
          <a:prstGeom prst="rect">
            <a:avLst/>
          </a:prstGeom>
          <a:ln w="12700">
            <a:miter lim="400000"/>
          </a:ln>
        </p:spPr>
      </p:pic>
      <p:pic>
        <p:nvPicPr>
          <p:cNvPr id="8" name="Picture 7"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73967" y="4414266"/>
            <a:ext cx="4875727" cy="2037334"/>
          </a:xfrm>
          <a:prstGeom prst="rect">
            <a:avLst/>
          </a:prstGeom>
          <a:ln w="31750">
            <a:solidFill>
              <a:srgbClr val="783141"/>
            </a:solidFill>
          </a:ln>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end="671.1111"/>
                </p14:media>
              </p:ext>
            </p:extLst>
          </p:nvPr>
        </p:nvPicPr>
        <p:blipFill>
          <a:blip r:embed="rId7"/>
          <a:stretch>
            <a:fillRect/>
          </a:stretch>
        </p:blipFill>
        <p:spPr>
          <a:xfrm>
            <a:off x="356191" y="6182233"/>
            <a:ext cx="609600" cy="609600"/>
          </a:xfrm>
          <a:prstGeom prst="rect">
            <a:avLst/>
          </a:prstGeom>
        </p:spPr>
      </p:pic>
    </p:spTree>
    <p:extLst>
      <p:ext uri="{BB962C8B-B14F-4D97-AF65-F5344CB8AC3E}">
        <p14:creationId xmlns:p14="http://schemas.microsoft.com/office/powerpoint/2010/main" val="608873151"/>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4343400"/>
            <a:ext cx="9296400" cy="266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81200" y="274638"/>
            <a:ext cx="8382000" cy="1143000"/>
          </a:xfrm>
        </p:spPr>
        <p:txBody>
          <a:bodyPr/>
          <a:lstStyle/>
          <a:p>
            <a:r>
              <a:rPr lang="en-US" b="1" dirty="0" smtClean="0">
                <a:solidFill>
                  <a:srgbClr val="7A0029"/>
                </a:solidFill>
              </a:rPr>
              <a:t>3SquaresVT Helps Communities</a:t>
            </a:r>
            <a:endParaRPr lang="en-US" b="1" dirty="0">
              <a:solidFill>
                <a:srgbClr val="7A0029"/>
              </a:solidFill>
            </a:endParaRPr>
          </a:p>
        </p:txBody>
      </p:sp>
      <p:sp>
        <p:nvSpPr>
          <p:cNvPr id="4" name="Text Box 11"/>
          <p:cNvSpPr txBox="1">
            <a:spLocks noChangeArrowheads="1"/>
          </p:cNvSpPr>
          <p:nvPr/>
        </p:nvSpPr>
        <p:spPr bwMode="auto">
          <a:xfrm>
            <a:off x="2057400" y="1325940"/>
            <a:ext cx="83820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342900" indent="-342900">
              <a:buFont typeface="Arial" panose="020B0604020202020204" pitchFamily="34" charset="0"/>
              <a:buChar char="•"/>
            </a:pPr>
            <a:r>
              <a:rPr lang="en-US" sz="2400" dirty="0">
                <a:latin typeface="Candara" pitchFamily="34" charset="0"/>
              </a:rPr>
              <a:t>Improved health outcomes leads to decreased healthcare costs.</a:t>
            </a:r>
          </a:p>
          <a:p>
            <a:pPr marL="342900" indent="-342900">
              <a:buFont typeface="Arial" panose="020B0604020202020204" pitchFamily="34" charset="0"/>
              <a:buChar char="•"/>
            </a:pPr>
            <a:r>
              <a:rPr lang="en-US" sz="2400" dirty="0">
                <a:latin typeface="Candara" pitchFamily="34" charset="0"/>
              </a:rPr>
              <a:t>Children perform better in school and become more productive adults, leading to increased social and economic stability. </a:t>
            </a:r>
          </a:p>
          <a:p>
            <a:pPr marL="342900" indent="-342900">
              <a:buFont typeface="Arial" panose="020B0604020202020204" pitchFamily="34" charset="0"/>
              <a:buChar char="•"/>
            </a:pPr>
            <a:r>
              <a:rPr lang="en-US" sz="2400" dirty="0">
                <a:latin typeface="Candara" pitchFamily="34" charset="0"/>
              </a:rPr>
              <a:t>3SquaresVT stimulates the economy:</a:t>
            </a:r>
          </a:p>
          <a:p>
            <a:pPr>
              <a:buFontTx/>
              <a:buChar char="•"/>
            </a:pPr>
            <a:endParaRPr lang="en-US" sz="2400" dirty="0">
              <a:latin typeface="Candara" pitchFamily="34" charset="0"/>
            </a:endParaRPr>
          </a:p>
        </p:txBody>
      </p:sp>
      <p:pic>
        <p:nvPicPr>
          <p:cNvPr id="4098" name="Picture 2"/>
          <p:cNvPicPr>
            <a:picLocks noGrp="1" noChangeAspect="1" noChangeArrowheads="1"/>
          </p:cNvPicPr>
          <p:nvPr>
            <p:ph idx="1"/>
          </p:nvPr>
        </p:nvPicPr>
        <p:blipFill>
          <a:blip r:embed="rId5" cstate="screen">
            <a:extLst>
              <a:ext uri="{28A0092B-C50C-407E-A947-70E740481C1C}">
                <a14:useLocalDpi xmlns:a14="http://schemas.microsoft.com/office/drawing/2010/main"/>
              </a:ext>
            </a:extLst>
          </a:blip>
          <a:srcRect/>
          <a:stretch>
            <a:fillRect/>
          </a:stretch>
        </p:blipFill>
        <p:spPr bwMode="auto">
          <a:xfrm>
            <a:off x="2057400" y="4468896"/>
            <a:ext cx="8229600" cy="197385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438400" y="3588098"/>
            <a:ext cx="8001000" cy="830997"/>
          </a:xfrm>
          <a:prstGeom prst="rect">
            <a:avLst/>
          </a:prstGeom>
          <a:noFill/>
        </p:spPr>
        <p:txBody>
          <a:bodyPr wrap="square" rtlCol="0">
            <a:spAutoFit/>
          </a:bodyPr>
          <a:lstStyle/>
          <a:p>
            <a:r>
              <a:rPr lang="en-US" sz="2400" b="1" dirty="0">
                <a:latin typeface="Candara" panose="020E0502030303020204" pitchFamily="34" charset="0"/>
              </a:rPr>
              <a:t>Every $1 in 3SquaresVT benefits generates about $1.70 in economic activity.</a:t>
            </a:r>
          </a:p>
        </p:txBody>
      </p:sp>
      <p:pic>
        <p:nvPicPr>
          <p:cNvPr id="7" name="Recorded Sound">
            <a:hlinkClick r:id="" action="ppaction://media"/>
          </p:cNvPr>
          <p:cNvPicPr>
            <a:picLocks noChangeAspect="1"/>
          </p:cNvPicPr>
          <p:nvPr>
            <a:audioFile r:link="rId1"/>
            <p:extLst>
              <p:ext uri="{DAA4B4D4-6D71-4841-9C94-3DE7FCFB9230}">
                <p14:media xmlns:p14="http://schemas.microsoft.com/office/powerpoint/2010/main" r:embed="rId2">
                  <p14:trim end="800.204"/>
                </p14:media>
              </p:ext>
            </p:extLst>
          </p:nvPr>
        </p:nvPicPr>
        <p:blipFill>
          <a:blip r:embed="rId6"/>
          <a:stretch>
            <a:fillRect/>
          </a:stretch>
        </p:blipFill>
        <p:spPr>
          <a:xfrm>
            <a:off x="869212" y="5734989"/>
            <a:ext cx="609600" cy="609600"/>
          </a:xfrm>
          <a:prstGeom prst="rect">
            <a:avLst/>
          </a:prstGeom>
        </p:spPr>
      </p:pic>
    </p:spTree>
    <p:extLst>
      <p:ext uri="{BB962C8B-B14F-4D97-AF65-F5344CB8AC3E}">
        <p14:creationId xmlns:p14="http://schemas.microsoft.com/office/powerpoint/2010/main" val="420322991"/>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783141"/>
                </a:solidFill>
              </a:rPr>
              <a:t>3SVT and Crop Cash Help Farmers Markets</a:t>
            </a:r>
            <a:endParaRPr lang="en-US" b="1" dirty="0">
              <a:solidFill>
                <a:srgbClr val="783141"/>
              </a:solidFill>
            </a:endParaRPr>
          </a:p>
        </p:txBody>
      </p:sp>
      <p:sp>
        <p:nvSpPr>
          <p:cNvPr id="3" name="Content Placeholder 2"/>
          <p:cNvSpPr>
            <a:spLocks noGrp="1"/>
          </p:cNvSpPr>
          <p:nvPr>
            <p:ph idx="1"/>
          </p:nvPr>
        </p:nvSpPr>
        <p:spPr>
          <a:xfrm>
            <a:off x="838200" y="1825625"/>
            <a:ext cx="5207000" cy="4351338"/>
          </a:xfrm>
        </p:spPr>
        <p:txBody>
          <a:bodyPr/>
          <a:lstStyle/>
          <a:p>
            <a:pPr marL="0" indent="0">
              <a:buNone/>
            </a:pPr>
            <a:r>
              <a:rPr lang="en-US" u="sng" dirty="0" smtClean="0"/>
              <a:t>Summer 2016</a:t>
            </a:r>
          </a:p>
          <a:p>
            <a:pPr marL="0" indent="0">
              <a:buNone/>
            </a:pPr>
            <a:r>
              <a:rPr lang="en-US" dirty="0" smtClean="0"/>
              <a:t>SNAP Transactions: 5,846</a:t>
            </a:r>
          </a:p>
          <a:p>
            <a:pPr marL="0" indent="0">
              <a:buNone/>
            </a:pPr>
            <a:endParaRPr lang="en-US" dirty="0" smtClean="0"/>
          </a:p>
          <a:p>
            <a:pPr marL="0" indent="0">
              <a:buNone/>
            </a:pPr>
            <a:r>
              <a:rPr lang="en-US" dirty="0" smtClean="0"/>
              <a:t>SNAP Sales: $73,085</a:t>
            </a:r>
          </a:p>
          <a:p>
            <a:pPr marL="0" indent="0" algn="ctr">
              <a:buNone/>
            </a:pPr>
            <a:r>
              <a:rPr lang="en-US" dirty="0"/>
              <a:t>+</a:t>
            </a:r>
            <a:endParaRPr lang="en-US" dirty="0" smtClean="0"/>
          </a:p>
          <a:p>
            <a:pPr marL="0" indent="0">
              <a:buNone/>
            </a:pPr>
            <a:r>
              <a:rPr lang="en-US" dirty="0" smtClean="0"/>
              <a:t>Crop Cash Redeemed: $52,044</a:t>
            </a:r>
          </a:p>
          <a:p>
            <a:pPr marL="0" indent="0" algn="ctr">
              <a:buNone/>
            </a:pPr>
            <a:endParaRPr lang="en-US" b="1" dirty="0" smtClean="0"/>
          </a:p>
          <a:p>
            <a:pPr marL="0" indent="0" algn="ctr">
              <a:buNone/>
            </a:pPr>
            <a:r>
              <a:rPr lang="en-US" b="1" dirty="0" smtClean="0"/>
              <a:t>$125,129</a:t>
            </a:r>
          </a:p>
          <a:p>
            <a:pPr marL="0" indent="0">
              <a:buNone/>
            </a:pPr>
            <a:endParaRPr lang="en-US" dirty="0"/>
          </a:p>
          <a:p>
            <a:pPr marL="0" indent="0">
              <a:buNone/>
            </a:pPr>
            <a:endParaRPr lang="en-US" dirty="0"/>
          </a:p>
        </p:txBody>
      </p:sp>
      <p:sp>
        <p:nvSpPr>
          <p:cNvPr id="4" name="Oval 3"/>
          <p:cNvSpPr/>
          <p:nvPr/>
        </p:nvSpPr>
        <p:spPr>
          <a:xfrm>
            <a:off x="2222500" y="5118100"/>
            <a:ext cx="2438400" cy="95726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5200" y="1690688"/>
            <a:ext cx="5486400" cy="4114800"/>
          </a:xfrm>
          <a:prstGeom prst="rect">
            <a:avLst/>
          </a:prstGeom>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0" y="5655939"/>
            <a:ext cx="609600" cy="609600"/>
          </a:xfrm>
          <a:prstGeom prst="rect">
            <a:avLst/>
          </a:prstGeom>
        </p:spPr>
      </p:pic>
    </p:spTree>
    <p:extLst>
      <p:ext uri="{BB962C8B-B14F-4D97-AF65-F5344CB8AC3E}">
        <p14:creationId xmlns:p14="http://schemas.microsoft.com/office/powerpoint/2010/main" val="1170038411"/>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57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83141"/>
                </a:solidFill>
              </a:rPr>
              <a:t>Barriers </a:t>
            </a:r>
            <a:r>
              <a:rPr lang="en-US" b="1" dirty="0" smtClean="0">
                <a:solidFill>
                  <a:srgbClr val="783141"/>
                </a:solidFill>
              </a:rPr>
              <a:t>To Shopping </a:t>
            </a:r>
            <a:r>
              <a:rPr lang="en-US" b="1" dirty="0">
                <a:solidFill>
                  <a:srgbClr val="783141"/>
                </a:solidFill>
              </a:rPr>
              <a:t>at </a:t>
            </a:r>
            <a:r>
              <a:rPr lang="en-US" b="1" dirty="0" smtClean="0">
                <a:solidFill>
                  <a:srgbClr val="783141"/>
                </a:solidFill>
              </a:rPr>
              <a:t>Farmers Markets</a:t>
            </a:r>
            <a:endParaRPr lang="en-US" b="1" dirty="0">
              <a:solidFill>
                <a:srgbClr val="783141"/>
              </a:solidFill>
            </a:endParaRPr>
          </a:p>
        </p:txBody>
      </p:sp>
      <p:sp>
        <p:nvSpPr>
          <p:cNvPr id="3" name="Content Placeholder 2"/>
          <p:cNvSpPr>
            <a:spLocks noGrp="1"/>
          </p:cNvSpPr>
          <p:nvPr>
            <p:ph idx="1"/>
          </p:nvPr>
        </p:nvSpPr>
        <p:spPr>
          <a:xfrm>
            <a:off x="838200" y="1825625"/>
            <a:ext cx="7668986" cy="4351338"/>
          </a:xfrm>
        </p:spPr>
        <p:txBody>
          <a:bodyPr>
            <a:normAutofit lnSpcReduction="10000"/>
          </a:bodyPr>
          <a:lstStyle/>
          <a:p>
            <a:r>
              <a:rPr lang="en-US" dirty="0"/>
              <a:t>Lack of knowledge of when/where to find market.</a:t>
            </a:r>
          </a:p>
          <a:p>
            <a:r>
              <a:rPr lang="en-US" dirty="0"/>
              <a:t>Lack of knowledge that EBT is accepted and how to use it.</a:t>
            </a:r>
          </a:p>
          <a:p>
            <a:r>
              <a:rPr lang="en-US" dirty="0"/>
              <a:t>Lack of transportation to market.</a:t>
            </a:r>
          </a:p>
          <a:p>
            <a:r>
              <a:rPr lang="en-US" dirty="0"/>
              <a:t>Market not at convenient time/location.</a:t>
            </a:r>
          </a:p>
          <a:p>
            <a:r>
              <a:rPr lang="en-US" dirty="0"/>
              <a:t>Perception that market is too expensive.</a:t>
            </a:r>
          </a:p>
          <a:p>
            <a:r>
              <a:rPr lang="en-US" dirty="0"/>
              <a:t>Unfamiliarity with produce &amp; storage/prep/cooking.</a:t>
            </a:r>
          </a:p>
          <a:p>
            <a:r>
              <a:rPr lang="en-US" dirty="0"/>
              <a:t>Unfamiliarity with market culture &amp; benefits of shopping at the market.</a:t>
            </a:r>
          </a:p>
          <a:p>
            <a:endParaRPr lang="en-US" dirty="0"/>
          </a:p>
        </p:txBody>
      </p:sp>
      <p:pic>
        <p:nvPicPr>
          <p:cNvPr id="4" name="Picture 2" descr="DSCN174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220817" y="2730367"/>
            <a:ext cx="3132983" cy="23500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8600" y="6007100"/>
            <a:ext cx="609600" cy="609600"/>
          </a:xfrm>
          <a:prstGeom prst="rect">
            <a:avLst/>
          </a:prstGeom>
        </p:spPr>
      </p:pic>
    </p:spTree>
    <p:extLst>
      <p:ext uri="{BB962C8B-B14F-4D97-AF65-F5344CB8AC3E}">
        <p14:creationId xmlns:p14="http://schemas.microsoft.com/office/powerpoint/2010/main" val="993688444"/>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83141"/>
                </a:solidFill>
              </a:rPr>
              <a:t>Outreach Strategy #1: Create a welcoming environment</a:t>
            </a:r>
          </a:p>
        </p:txBody>
      </p:sp>
      <p:sp>
        <p:nvSpPr>
          <p:cNvPr id="3" name="Content Placeholder 2"/>
          <p:cNvSpPr>
            <a:spLocks noGrp="1"/>
          </p:cNvSpPr>
          <p:nvPr>
            <p:ph idx="1"/>
          </p:nvPr>
        </p:nvSpPr>
        <p:spPr>
          <a:xfrm>
            <a:off x="838200" y="1825625"/>
            <a:ext cx="5138057" cy="4351338"/>
          </a:xfrm>
        </p:spPr>
        <p:txBody>
          <a:bodyPr>
            <a:normAutofit lnSpcReduction="10000"/>
          </a:bodyPr>
          <a:lstStyle/>
          <a:p>
            <a:pPr lvl="1"/>
            <a:r>
              <a:rPr lang="en-US" dirty="0"/>
              <a:t>Signs should be clear and visible, both for market and for vendors.</a:t>
            </a:r>
          </a:p>
          <a:p>
            <a:pPr lvl="1"/>
            <a:r>
              <a:rPr lang="en-US" dirty="0"/>
              <a:t>EBT booth should be easy to find, well marked.</a:t>
            </a:r>
          </a:p>
          <a:p>
            <a:pPr lvl="1"/>
            <a:r>
              <a:rPr lang="en-US" dirty="0"/>
              <a:t>Consistent and friendly staff at EBT booth ready to help explain how EBT/tokens work &amp; answer questions.</a:t>
            </a:r>
          </a:p>
          <a:p>
            <a:pPr lvl="1"/>
            <a:r>
              <a:rPr lang="en-US" dirty="0"/>
              <a:t>Provide free samples/recipes if possible. </a:t>
            </a:r>
          </a:p>
          <a:p>
            <a:pPr lvl="1"/>
            <a:r>
              <a:rPr lang="en-US" dirty="0"/>
              <a:t>Any advertisements for market (including social media) should include “EBT accepted” message.</a:t>
            </a:r>
          </a:p>
          <a:p>
            <a:endParaRPr lang="en-US" dirty="0"/>
          </a:p>
        </p:txBody>
      </p:sp>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02829" y="1988911"/>
            <a:ext cx="4936671" cy="3702503"/>
          </a:xfrm>
          <a:prstGeom prst="rect">
            <a:avLst/>
          </a:prstGeom>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33400" y="5872163"/>
            <a:ext cx="609600" cy="609600"/>
          </a:xfrm>
          <a:prstGeom prst="rect">
            <a:avLst/>
          </a:prstGeom>
        </p:spPr>
      </p:pic>
    </p:spTree>
    <p:extLst>
      <p:ext uri="{BB962C8B-B14F-4D97-AF65-F5344CB8AC3E}">
        <p14:creationId xmlns:p14="http://schemas.microsoft.com/office/powerpoint/2010/main" val="2321800627"/>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4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762001"/>
            <a:ext cx="5562600" cy="1143000"/>
          </a:xfrm>
        </p:spPr>
        <p:txBody>
          <a:bodyPr/>
          <a:lstStyle/>
          <a:p>
            <a:r>
              <a:rPr lang="en-US" b="1" dirty="0" smtClean="0">
                <a:solidFill>
                  <a:srgbClr val="7A0029"/>
                </a:solidFill>
              </a:rPr>
              <a:t>Hunger in Vermont</a:t>
            </a:r>
            <a:endParaRPr lang="en-US" b="1" dirty="0">
              <a:solidFill>
                <a:srgbClr val="7A0029"/>
              </a:solidFill>
            </a:endParaRPr>
          </a:p>
        </p:txBody>
      </p:sp>
      <p:sp>
        <p:nvSpPr>
          <p:cNvPr id="3" name="Content Placeholder 2"/>
          <p:cNvSpPr>
            <a:spLocks noGrp="1"/>
          </p:cNvSpPr>
          <p:nvPr>
            <p:ph idx="1"/>
          </p:nvPr>
        </p:nvSpPr>
        <p:spPr>
          <a:xfrm>
            <a:off x="2743200" y="2362202"/>
            <a:ext cx="7772400" cy="4525963"/>
          </a:xfrm>
        </p:spPr>
        <p:txBody>
          <a:bodyPr/>
          <a:lstStyle/>
          <a:p>
            <a:pPr>
              <a:spcAft>
                <a:spcPts val="600"/>
              </a:spcAft>
            </a:pPr>
            <a:r>
              <a:rPr lang="en-US" sz="2400" dirty="0"/>
              <a:t>1 in 9 Vermonters (11%) are considered “food insecure,” meaning they lack consistent access to enough food. This includes 1 in 7 children.</a:t>
            </a:r>
          </a:p>
          <a:p>
            <a:pPr>
              <a:spcAft>
                <a:spcPts val="600"/>
              </a:spcAft>
            </a:pPr>
            <a:r>
              <a:rPr lang="en-US" sz="2400" dirty="0"/>
              <a:t>Many factors contribute, including issues of income, education, and health.</a:t>
            </a:r>
          </a:p>
          <a:p>
            <a:pPr>
              <a:spcAft>
                <a:spcPts val="600"/>
              </a:spcAft>
            </a:pPr>
            <a:r>
              <a:rPr lang="en-US" sz="2400" dirty="0"/>
              <a:t>Many consequences, physical, social and economic, result for the individual and society.</a:t>
            </a:r>
          </a:p>
          <a:p>
            <a:pPr>
              <a:spcAft>
                <a:spcPts val="600"/>
              </a:spcAft>
            </a:pPr>
            <a:r>
              <a:rPr lang="en-US" sz="2400" dirty="0"/>
              <a:t>3SquaresVT helps decrease hunger and food insecurity.</a:t>
            </a:r>
          </a:p>
        </p:txBody>
      </p:sp>
      <p:pic>
        <p:nvPicPr>
          <p:cNvPr id="3074"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227591" y="177801"/>
            <a:ext cx="2576017"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end="6224.9206"/>
                </p14:media>
              </p:ext>
            </p:extLst>
          </p:nvPr>
        </p:nvPicPr>
        <p:blipFill>
          <a:blip r:embed="rId6"/>
          <a:stretch>
            <a:fillRect/>
          </a:stretch>
        </p:blipFill>
        <p:spPr>
          <a:xfrm>
            <a:off x="1143000" y="5736771"/>
            <a:ext cx="609600" cy="609600"/>
          </a:xfrm>
          <a:prstGeom prst="rect">
            <a:avLst/>
          </a:prstGeom>
        </p:spPr>
      </p:pic>
    </p:spTree>
    <p:extLst>
      <p:ext uri="{BB962C8B-B14F-4D97-AF65-F5344CB8AC3E}">
        <p14:creationId xmlns:p14="http://schemas.microsoft.com/office/powerpoint/2010/main" val="4048534584"/>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5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83141"/>
                </a:solidFill>
              </a:rPr>
              <a:t>#2: Connect with K</a:t>
            </a:r>
            <a:r>
              <a:rPr lang="en-US" b="1" dirty="0" smtClean="0">
                <a:solidFill>
                  <a:srgbClr val="783141"/>
                </a:solidFill>
              </a:rPr>
              <a:t>ey Agencies </a:t>
            </a:r>
            <a:r>
              <a:rPr lang="en-US" b="1" dirty="0">
                <a:solidFill>
                  <a:srgbClr val="783141"/>
                </a:solidFill>
              </a:rPr>
              <a:t>in </a:t>
            </a:r>
            <a:r>
              <a:rPr lang="en-US" b="1" dirty="0" smtClean="0">
                <a:solidFill>
                  <a:srgbClr val="783141"/>
                </a:solidFill>
              </a:rPr>
              <a:t>Community</a:t>
            </a:r>
            <a:r>
              <a:rPr lang="en-US" b="1" dirty="0">
                <a:solidFill>
                  <a:srgbClr val="783141"/>
                </a:solidFill>
              </a:rPr>
              <a:t>	</a:t>
            </a:r>
          </a:p>
        </p:txBody>
      </p:sp>
      <p:sp>
        <p:nvSpPr>
          <p:cNvPr id="3" name="Content Placeholder 2"/>
          <p:cNvSpPr>
            <a:spLocks noGrp="1"/>
          </p:cNvSpPr>
          <p:nvPr>
            <p:ph idx="1"/>
          </p:nvPr>
        </p:nvSpPr>
        <p:spPr>
          <a:xfrm>
            <a:off x="5127172" y="1576388"/>
            <a:ext cx="7064828" cy="5167312"/>
          </a:xfrm>
        </p:spPr>
        <p:txBody>
          <a:bodyPr>
            <a:normAutofit lnSpcReduction="10000"/>
          </a:bodyPr>
          <a:lstStyle/>
          <a:p>
            <a:r>
              <a:rPr lang="en-US" dirty="0"/>
              <a:t>Many social service agencies are unaware of EBT and </a:t>
            </a:r>
            <a:r>
              <a:rPr lang="en-US" dirty="0" smtClean="0"/>
              <a:t>Crop Cash coupons </a:t>
            </a:r>
            <a:r>
              <a:rPr lang="en-US" dirty="0"/>
              <a:t>at the farmers’ market: They are your key allies in community.</a:t>
            </a:r>
          </a:p>
          <a:p>
            <a:r>
              <a:rPr lang="en-US" dirty="0"/>
              <a:t>WIC, Community Action, Agency on Aging, food shelves, shelters, housing sites, libraries, hospitals/health clinics/doctors, schools, child care centers, summer schools, summer programs, etc.</a:t>
            </a:r>
          </a:p>
          <a:p>
            <a:r>
              <a:rPr lang="en-US" dirty="0"/>
              <a:t>Share outreach posters, flyers, etc. Presentations are great, too. Connect with farm to community mentors to broaden your reach.</a:t>
            </a:r>
          </a:p>
          <a:p>
            <a:endParaRPr lang="en-US" dirty="0"/>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2017" y="1690688"/>
            <a:ext cx="4510918" cy="3383189"/>
          </a:xfrm>
          <a:prstGeom prst="rect">
            <a:avLst/>
          </a:prstGeom>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end="291.678"/>
                </p14:media>
              </p:ext>
            </p:extLst>
          </p:nvPr>
        </p:nvPicPr>
        <p:blipFill>
          <a:blip r:embed="rId5"/>
          <a:stretch>
            <a:fillRect/>
          </a:stretch>
        </p:blipFill>
        <p:spPr>
          <a:xfrm>
            <a:off x="228600" y="6094640"/>
            <a:ext cx="609600" cy="609600"/>
          </a:xfrm>
          <a:prstGeom prst="rect">
            <a:avLst/>
          </a:prstGeom>
        </p:spPr>
      </p:pic>
    </p:spTree>
    <p:extLst>
      <p:ext uri="{BB962C8B-B14F-4D97-AF65-F5344CB8AC3E}">
        <p14:creationId xmlns:p14="http://schemas.microsoft.com/office/powerpoint/2010/main" val="3731524439"/>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8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7A0029"/>
                </a:solidFill>
              </a:rPr>
              <a:t>Tools You Can Use</a:t>
            </a:r>
            <a:r>
              <a:rPr lang="en-US" b="1" dirty="0">
                <a:solidFill>
                  <a:srgbClr val="7A0029"/>
                </a:solidFill>
                <a:latin typeface="Candara" pitchFamily="34" charset="0"/>
              </a:rPr>
              <a:t/>
            </a:r>
            <a:br>
              <a:rPr lang="en-US" b="1" dirty="0">
                <a:solidFill>
                  <a:srgbClr val="7A0029"/>
                </a:solidFill>
                <a:latin typeface="Candara" pitchFamily="34" charset="0"/>
              </a:rPr>
            </a:br>
            <a:endParaRPr lang="en-US" dirty="0"/>
          </a:p>
        </p:txBody>
      </p:sp>
      <p:sp>
        <p:nvSpPr>
          <p:cNvPr id="3" name="Content Placeholder 2"/>
          <p:cNvSpPr>
            <a:spLocks noGrp="1"/>
          </p:cNvSpPr>
          <p:nvPr>
            <p:ph idx="1"/>
          </p:nvPr>
        </p:nvSpPr>
        <p:spPr>
          <a:xfrm>
            <a:off x="691244" y="1450067"/>
            <a:ext cx="6085113" cy="4934403"/>
          </a:xfrm>
        </p:spPr>
        <p:txBody>
          <a:bodyPr>
            <a:normAutofit fontScale="77500" lnSpcReduction="20000"/>
          </a:bodyPr>
          <a:lstStyle/>
          <a:p>
            <a:pPr>
              <a:spcBef>
                <a:spcPct val="50000"/>
              </a:spcBef>
            </a:pPr>
            <a:r>
              <a:rPr lang="en-US" sz="3900" dirty="0">
                <a:hlinkClick r:id="rId4"/>
              </a:rPr>
              <a:t>www.vermontfoodhelp.com</a:t>
            </a:r>
            <a:r>
              <a:rPr lang="en-US" sz="3900" dirty="0"/>
              <a:t> (comprehensive website about 3SquaresVT)</a:t>
            </a:r>
          </a:p>
          <a:p>
            <a:pPr>
              <a:spcBef>
                <a:spcPct val="50000"/>
              </a:spcBef>
            </a:pPr>
            <a:r>
              <a:rPr lang="en-US" sz="3900" dirty="0"/>
              <a:t>Posters, flyers, handouts, messages </a:t>
            </a:r>
            <a:endParaRPr lang="en-US" sz="3900" dirty="0" smtClean="0"/>
          </a:p>
          <a:p>
            <a:pPr>
              <a:spcBef>
                <a:spcPct val="50000"/>
              </a:spcBef>
            </a:pPr>
            <a:r>
              <a:rPr lang="en-US" sz="3900" dirty="0" smtClean="0"/>
              <a:t>3SquaresVT </a:t>
            </a:r>
            <a:r>
              <a:rPr lang="en-US" sz="3900" dirty="0"/>
              <a:t>E-Update </a:t>
            </a:r>
          </a:p>
          <a:p>
            <a:pPr marL="0" indent="0">
              <a:spcBef>
                <a:spcPct val="50000"/>
              </a:spcBef>
              <a:buNone/>
            </a:pPr>
            <a:r>
              <a:rPr lang="en-US" sz="3900" dirty="0" smtClean="0"/>
              <a:t>(</a:t>
            </a:r>
            <a:r>
              <a:rPr lang="en-US" sz="3900" dirty="0"/>
              <a:t>sign up now or anytime at </a:t>
            </a:r>
            <a:r>
              <a:rPr lang="en-US" sz="3900" dirty="0">
                <a:hlinkClick r:id="rId5"/>
              </a:rPr>
              <a:t>www.hungerfreevt.org</a:t>
            </a:r>
            <a:r>
              <a:rPr lang="en-US" sz="3900" dirty="0"/>
              <a:t>) </a:t>
            </a:r>
          </a:p>
          <a:p>
            <a:pPr marL="0" indent="0">
              <a:spcBef>
                <a:spcPct val="50000"/>
              </a:spcBef>
              <a:buNone/>
            </a:pPr>
            <a:endParaRPr lang="en-US" sz="3900" dirty="0" smtClean="0"/>
          </a:p>
          <a:p>
            <a:pPr marL="0" indent="0">
              <a:spcBef>
                <a:spcPct val="50000"/>
              </a:spcBef>
              <a:buNone/>
            </a:pPr>
            <a:r>
              <a:rPr lang="en-US" sz="3900" dirty="0" smtClean="0"/>
              <a:t>Contact Hunger Free Vermont at any time with questions!</a:t>
            </a:r>
            <a:endParaRPr lang="en-US" sz="3900" dirty="0"/>
          </a:p>
          <a:p>
            <a:endParaRPr lang="en-US" dirty="0"/>
          </a:p>
        </p:txBody>
      </p:sp>
      <p:pic>
        <p:nvPicPr>
          <p:cNvPr id="4" name="Picture 3" descr="Screen Clippin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07843" y="555171"/>
            <a:ext cx="5150357" cy="5829299"/>
          </a:xfrm>
          <a:prstGeom prst="rect">
            <a:avLst/>
          </a:prstGeom>
        </p:spPr>
      </p:pic>
      <p:pic>
        <p:nvPicPr>
          <p:cNvPr id="6" name="Recorded Sound">
            <a:hlinkClick r:id="" action="ppaction://media"/>
          </p:cNvPr>
          <p:cNvPicPr>
            <a:picLocks noChangeAspect="1"/>
          </p:cNvPicPr>
          <p:nvPr>
            <a:audioFile r:link="rId1"/>
            <p:extLst>
              <p:ext uri="{DAA4B4D4-6D71-4841-9C94-3DE7FCFB9230}">
                <p14:media xmlns:p14="http://schemas.microsoft.com/office/powerpoint/2010/main" r:embed="rId2">
                  <p14:trim end="235.3514"/>
                </p14:media>
              </p:ext>
            </p:extLst>
          </p:nvPr>
        </p:nvPicPr>
        <p:blipFill>
          <a:blip r:embed="rId7"/>
          <a:stretch>
            <a:fillRect/>
          </a:stretch>
        </p:blipFill>
        <p:spPr>
          <a:xfrm>
            <a:off x="533400" y="6248400"/>
            <a:ext cx="609600" cy="609600"/>
          </a:xfrm>
          <a:prstGeom prst="rect">
            <a:avLst/>
          </a:prstGeom>
        </p:spPr>
      </p:pic>
    </p:spTree>
    <p:extLst>
      <p:ext uri="{BB962C8B-B14F-4D97-AF65-F5344CB8AC3E}">
        <p14:creationId xmlns:p14="http://schemas.microsoft.com/office/powerpoint/2010/main" val="2040332662"/>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0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idx="1"/>
          </p:nvPr>
        </p:nvSpPr>
        <p:spPr>
          <a:xfrm>
            <a:off x="2006600" y="1470033"/>
            <a:ext cx="8229600" cy="1016000"/>
          </a:xfrm>
        </p:spPr>
        <p:txBody>
          <a:bodyPr>
            <a:normAutofit/>
          </a:bodyPr>
          <a:lstStyle/>
          <a:p>
            <a:pPr marL="0" indent="0" algn="ctr">
              <a:lnSpc>
                <a:spcPts val="2800"/>
              </a:lnSpc>
              <a:buNone/>
            </a:pPr>
            <a:r>
              <a:rPr lang="en-US" sz="7200" b="1" dirty="0" smtClean="0">
                <a:solidFill>
                  <a:srgbClr val="773141"/>
                </a:solidFill>
                <a:latin typeface="Calibri Light" panose="020F0302020204030204" pitchFamily="34" charset="0"/>
                <a:cs typeface="Arial" panose="020B0604020202020204" pitchFamily="34" charset="0"/>
              </a:rPr>
              <a:t>Thank You!</a:t>
            </a:r>
            <a:endParaRPr lang="en-US" sz="7200" b="1" dirty="0">
              <a:solidFill>
                <a:srgbClr val="773141"/>
              </a:solidFill>
              <a:latin typeface="Calibri Light" panose="020F0302020204030204" pitchFamily="34" charset="0"/>
            </a:endParaRPr>
          </a:p>
          <a:p>
            <a:pPr marL="0" indent="0" algn="ctr">
              <a:lnSpc>
                <a:spcPts val="2800"/>
              </a:lnSpc>
              <a:buNone/>
            </a:pPr>
            <a:endParaRPr lang="en-US" dirty="0">
              <a:latin typeface="Times New Roman" panose="02020603050405020304" pitchFamily="18" charset="0"/>
              <a:cs typeface="Times New Roman" panose="02020603050405020304" pitchFamily="18" charset="0"/>
            </a:endParaRPr>
          </a:p>
        </p:txBody>
      </p:sp>
      <p:pic>
        <p:nvPicPr>
          <p:cNvPr id="6"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8102600" y="4986405"/>
            <a:ext cx="3124200" cy="1837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073400" y="5019810"/>
            <a:ext cx="6096000" cy="1292662"/>
          </a:xfrm>
          <a:prstGeom prst="rect">
            <a:avLst/>
          </a:prstGeom>
        </p:spPr>
        <p:txBody>
          <a:bodyPr>
            <a:spAutoFit/>
          </a:bodyPr>
          <a:lstStyle/>
          <a:p>
            <a:pPr algn="ctr"/>
            <a:r>
              <a:rPr lang="en-US" sz="2400" b="1" dirty="0">
                <a:latin typeface="Calibri Light" panose="020F0302020204030204" pitchFamily="34" charset="0"/>
              </a:rPr>
              <a:t>Katie Green</a:t>
            </a:r>
          </a:p>
          <a:p>
            <a:pPr algn="ctr"/>
            <a:r>
              <a:rPr lang="en-US" b="1" dirty="0">
                <a:latin typeface="Calibri Light" panose="020F0302020204030204" pitchFamily="34" charset="0"/>
              </a:rPr>
              <a:t>Adult Nutrition Initiatives Specialist</a:t>
            </a:r>
          </a:p>
          <a:p>
            <a:pPr algn="ctr"/>
            <a:r>
              <a:rPr lang="en-US" b="1" dirty="0">
                <a:solidFill>
                  <a:srgbClr val="77933C"/>
                </a:solidFill>
                <a:latin typeface="Calibri Light" panose="020F0302020204030204" pitchFamily="34" charset="0"/>
                <a:hlinkClick r:id="rId6"/>
              </a:rPr>
              <a:t>Kgreen@hungerfreevt.org</a:t>
            </a:r>
            <a:r>
              <a:rPr lang="en-US" b="1" dirty="0">
                <a:solidFill>
                  <a:srgbClr val="77933C"/>
                </a:solidFill>
                <a:latin typeface="Calibri Light" panose="020F0302020204030204" pitchFamily="34" charset="0"/>
              </a:rPr>
              <a:t> </a:t>
            </a:r>
            <a:br>
              <a:rPr lang="en-US" b="1" dirty="0">
                <a:solidFill>
                  <a:srgbClr val="77933C"/>
                </a:solidFill>
                <a:latin typeface="Calibri Light" panose="020F0302020204030204" pitchFamily="34" charset="0"/>
              </a:rPr>
            </a:br>
            <a:endParaRPr lang="en-US" b="1" dirty="0">
              <a:latin typeface="Calibri Light" panose="020F0302020204030204" pitchFamily="34" charset="0"/>
            </a:endParaRPr>
          </a:p>
        </p:txBody>
      </p:sp>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98985" y="2143133"/>
            <a:ext cx="3444830" cy="2583623"/>
          </a:xfrm>
          <a:prstGeom prst="rect">
            <a:avLst/>
          </a:prstGeom>
        </p:spPr>
      </p:pic>
      <p:pic>
        <p:nvPicPr>
          <p:cNvPr id="2" name="Recorded Sound">
            <a:hlinkClick r:id="" action="ppaction://media"/>
          </p:cNvPr>
          <p:cNvPicPr>
            <a:picLocks noChangeAspect="1"/>
          </p:cNvPicPr>
          <p:nvPr>
            <a:audioFile r:link="rId1"/>
            <p:extLst>
              <p:ext uri="{DAA4B4D4-6D71-4841-9C94-3DE7FCFB9230}">
                <p14:media xmlns:p14="http://schemas.microsoft.com/office/powerpoint/2010/main" r:embed="rId2">
                  <p14:trim end="834.263"/>
                </p14:media>
              </p:ext>
            </p:extLst>
          </p:nvPr>
        </p:nvPicPr>
        <p:blipFill>
          <a:blip r:embed="rId8"/>
          <a:stretch>
            <a:fillRect/>
          </a:stretch>
        </p:blipFill>
        <p:spPr>
          <a:xfrm>
            <a:off x="711200" y="5600407"/>
            <a:ext cx="609600" cy="609600"/>
          </a:xfrm>
          <a:prstGeom prst="rect">
            <a:avLst/>
          </a:prstGeom>
        </p:spPr>
      </p:pic>
    </p:spTree>
    <p:extLst>
      <p:ext uri="{BB962C8B-B14F-4D97-AF65-F5344CB8AC3E}">
        <p14:creationId xmlns:p14="http://schemas.microsoft.com/office/powerpoint/2010/main" val="2878624928"/>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57400" y="533401"/>
            <a:ext cx="8096250" cy="572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976" y="5648326"/>
            <a:ext cx="609600" cy="609600"/>
          </a:xfrm>
          <a:prstGeom prst="rect">
            <a:avLst/>
          </a:prstGeom>
        </p:spPr>
      </p:pic>
    </p:spTree>
    <p:extLst>
      <p:ext uri="{BB962C8B-B14F-4D97-AF65-F5344CB8AC3E}">
        <p14:creationId xmlns:p14="http://schemas.microsoft.com/office/powerpoint/2010/main" val="1409591400"/>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6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p:cNvSpPr>
          <p:nvPr>
            <p:ph type="title"/>
          </p:nvPr>
        </p:nvSpPr>
        <p:spPr>
          <a:xfrm>
            <a:off x="1536700" y="336074"/>
            <a:ext cx="8229600" cy="947738"/>
          </a:xfrm>
        </p:spPr>
        <p:txBody>
          <a:bodyPr>
            <a:normAutofit fontScale="90000"/>
          </a:bodyPr>
          <a:lstStyle/>
          <a:p>
            <a:r>
              <a:rPr lang="en-US" sz="4900" b="1" dirty="0" smtClean="0">
                <a:solidFill>
                  <a:srgbClr val="7A0029"/>
                </a:solidFill>
              </a:rPr>
              <a:t>What is 3SquaresVT? </a:t>
            </a:r>
            <a:r>
              <a:rPr lang="en-US" dirty="0" smtClean="0">
                <a:solidFill>
                  <a:srgbClr val="7A0029"/>
                </a:solidFill>
              </a:rPr>
              <a:t/>
            </a:r>
            <a:br>
              <a:rPr lang="en-US" dirty="0" smtClean="0">
                <a:solidFill>
                  <a:srgbClr val="7A0029"/>
                </a:solidFill>
              </a:rPr>
            </a:br>
            <a:r>
              <a:rPr lang="en-US" sz="1200" dirty="0"/>
              <a:t/>
            </a:r>
            <a:br>
              <a:rPr lang="en-US" sz="1200" dirty="0"/>
            </a:br>
            <a:endParaRPr lang="en-US" sz="1200" i="1" dirty="0">
              <a:solidFill>
                <a:schemeClr val="hlink"/>
              </a:solidFill>
              <a:latin typeface="Verdana" pitchFamily="34" charset="0"/>
            </a:endParaRPr>
          </a:p>
        </p:txBody>
      </p:sp>
      <p:sp>
        <p:nvSpPr>
          <p:cNvPr id="24579" name="Text Box 4"/>
          <p:cNvSpPr txBox="1">
            <a:spLocks noChangeArrowheads="1"/>
          </p:cNvSpPr>
          <p:nvPr/>
        </p:nvSpPr>
        <p:spPr bwMode="auto">
          <a:xfrm>
            <a:off x="1752600" y="1286962"/>
            <a:ext cx="6934200" cy="195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2200" dirty="0">
                <a:latin typeface="Candara" pitchFamily="34" charset="0"/>
              </a:rPr>
              <a:t>A nutrition program of the</a:t>
            </a:r>
            <a:r>
              <a:rPr lang="en-US" sz="2200" dirty="0"/>
              <a:t> </a:t>
            </a:r>
            <a:r>
              <a:rPr lang="en-US" sz="2200" dirty="0">
                <a:latin typeface="Candara" pitchFamily="34" charset="0"/>
              </a:rPr>
              <a:t>US Department of Agriculture, originally piloted in 1939 and designed to alleviate hunger.  </a:t>
            </a:r>
          </a:p>
          <a:p>
            <a:pPr>
              <a:spcBef>
                <a:spcPct val="50000"/>
              </a:spcBef>
            </a:pPr>
            <a:r>
              <a:rPr lang="en-US" sz="2200" dirty="0">
                <a:latin typeface="Candara" pitchFamily="34" charset="0"/>
              </a:rPr>
              <a:t>Nationally known as the </a:t>
            </a:r>
            <a:r>
              <a:rPr lang="en-US" sz="2200" b="1" dirty="0">
                <a:latin typeface="Candara" pitchFamily="34" charset="0"/>
              </a:rPr>
              <a:t>Supplemental Nutrition Assistance Program or SNAP.</a:t>
            </a:r>
          </a:p>
        </p:txBody>
      </p:sp>
      <p:pic>
        <p:nvPicPr>
          <p:cNvPr id="24580" name="Picture 6" descr="AHS-DCF-green-black copy_s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2570" y="3708400"/>
            <a:ext cx="267843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24581"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305801" y="1517340"/>
            <a:ext cx="1938336" cy="1336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519736" y="3505200"/>
            <a:ext cx="4919663" cy="1446550"/>
          </a:xfrm>
          <a:prstGeom prst="rect">
            <a:avLst/>
          </a:prstGeom>
          <a:noFill/>
        </p:spPr>
        <p:txBody>
          <a:bodyPr wrap="square" rtlCol="0">
            <a:spAutoFit/>
          </a:bodyPr>
          <a:lstStyle/>
          <a:p>
            <a:r>
              <a:rPr lang="en-US" sz="2200" dirty="0">
                <a:latin typeface="Candara" panose="020E0502030303020204" pitchFamily="34" charset="0"/>
              </a:rPr>
              <a:t>The VT Department for Children and Families Economic Services Division processes applications and issues benefits.</a:t>
            </a:r>
          </a:p>
        </p:txBody>
      </p:sp>
      <p:sp>
        <p:nvSpPr>
          <p:cNvPr id="3" name="TextBox 2"/>
          <p:cNvSpPr txBox="1"/>
          <p:nvPr/>
        </p:nvSpPr>
        <p:spPr>
          <a:xfrm>
            <a:off x="3394866" y="5181600"/>
            <a:ext cx="6206334" cy="1046440"/>
          </a:xfrm>
          <a:prstGeom prst="rect">
            <a:avLst/>
          </a:prstGeom>
          <a:noFill/>
        </p:spPr>
        <p:txBody>
          <a:bodyPr wrap="square" rtlCol="0">
            <a:spAutoFit/>
          </a:bodyPr>
          <a:lstStyle/>
          <a:p>
            <a:r>
              <a:rPr lang="en-US" sz="2200" dirty="0">
                <a:latin typeface="Candara" pitchFamily="34" charset="0"/>
              </a:rPr>
              <a:t>3SquaresVT is a federal entitlement program.                                Everyone eligible is entitled to its benefits.</a:t>
            </a:r>
          </a:p>
          <a:p>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9363" y="5618440"/>
            <a:ext cx="609600" cy="609600"/>
          </a:xfrm>
          <a:prstGeom prst="rect">
            <a:avLst/>
          </a:prstGeom>
        </p:spPr>
      </p:pic>
    </p:spTree>
    <p:extLst>
      <p:ext uri="{BB962C8B-B14F-4D97-AF65-F5344CB8AC3E}">
        <p14:creationId xmlns:p14="http://schemas.microsoft.com/office/powerpoint/2010/main" val="2134189360"/>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81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p:nvPr>
        </p:nvSpPr>
        <p:spPr/>
        <p:txBody>
          <a:bodyPr>
            <a:normAutofit/>
          </a:bodyPr>
          <a:lstStyle/>
          <a:p>
            <a:r>
              <a:rPr lang="en-US" b="1" dirty="0">
                <a:solidFill>
                  <a:srgbClr val="7A0029"/>
                </a:solidFill>
              </a:rPr>
              <a:t>Who is 3SquaresVT for?</a:t>
            </a:r>
          </a:p>
        </p:txBody>
      </p:sp>
      <p:sp>
        <p:nvSpPr>
          <p:cNvPr id="25603" name="Text Box 3"/>
          <p:cNvSpPr txBox="1">
            <a:spLocks noChangeArrowheads="1"/>
          </p:cNvSpPr>
          <p:nvPr/>
        </p:nvSpPr>
        <p:spPr bwMode="auto">
          <a:xfrm>
            <a:off x="3048000" y="1866900"/>
            <a:ext cx="365760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dirty="0">
                <a:latin typeface="Candara" pitchFamily="34" charset="0"/>
              </a:rPr>
              <a:t>Families, individuals, children, seniors, people with disabilities, working, unemployed, etc. </a:t>
            </a:r>
          </a:p>
          <a:p>
            <a:pPr eaLnBrk="1" hangingPunct="1">
              <a:spcBef>
                <a:spcPct val="50000"/>
              </a:spcBef>
            </a:pPr>
            <a:endParaRPr lang="en-US" sz="2400" dirty="0">
              <a:latin typeface="Candara" pitchFamily="34" charset="0"/>
            </a:endParaRPr>
          </a:p>
          <a:p>
            <a:pPr eaLnBrk="1" hangingPunct="1">
              <a:spcBef>
                <a:spcPct val="50000"/>
              </a:spcBef>
            </a:pPr>
            <a:r>
              <a:rPr lang="en-US" sz="2400" dirty="0">
                <a:latin typeface="Candara" pitchFamily="34" charset="0"/>
              </a:rPr>
              <a:t>3SquaresVT is an entitlement; </a:t>
            </a:r>
            <a:r>
              <a:rPr lang="en-US" sz="2400" u="sng" dirty="0">
                <a:latin typeface="Candara" pitchFamily="34" charset="0"/>
              </a:rPr>
              <a:t>everyone eligible is entitled to its benefits.</a:t>
            </a:r>
          </a:p>
        </p:txBody>
      </p:sp>
      <p:pic>
        <p:nvPicPr>
          <p:cNvPr id="4" name="Pictur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858000" y="1295400"/>
            <a:ext cx="2922196" cy="4572000"/>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9596" y="5562600"/>
            <a:ext cx="609600" cy="609600"/>
          </a:xfrm>
          <a:prstGeom prst="rect">
            <a:avLst/>
          </a:prstGeom>
        </p:spPr>
      </p:pic>
    </p:spTree>
    <p:extLst>
      <p:ext uri="{BB962C8B-B14F-4D97-AF65-F5344CB8AC3E}">
        <p14:creationId xmlns:p14="http://schemas.microsoft.com/office/powerpoint/2010/main" val="1413751415"/>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86593" y="132443"/>
            <a:ext cx="4418814" cy="6260928"/>
          </a:xfrm>
          <a:prstGeom prst="rect">
            <a:avLst/>
          </a:prstGeom>
          <a:effectLst>
            <a:innerShdw blurRad="76200">
              <a:prstClr val="black"/>
            </a:innerShdw>
          </a:effec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429" y="5783771"/>
            <a:ext cx="609600" cy="609600"/>
          </a:xfrm>
          <a:prstGeom prst="rect">
            <a:avLst/>
          </a:prstGeom>
        </p:spPr>
      </p:pic>
    </p:spTree>
    <p:extLst>
      <p:ext uri="{BB962C8B-B14F-4D97-AF65-F5344CB8AC3E}">
        <p14:creationId xmlns:p14="http://schemas.microsoft.com/office/powerpoint/2010/main" val="349111357"/>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9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200" y="3429000"/>
            <a:ext cx="2133600" cy="381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3270250" y="-63500"/>
            <a:ext cx="5803900" cy="1143000"/>
          </a:xfrm>
        </p:spPr>
        <p:txBody>
          <a:bodyPr/>
          <a:lstStyle/>
          <a:p>
            <a:r>
              <a:rPr lang="en-US" b="1" dirty="0" smtClean="0">
                <a:solidFill>
                  <a:srgbClr val="7A0029"/>
                </a:solidFill>
              </a:rPr>
              <a:t>3SquaresVT Participation</a:t>
            </a:r>
            <a:endParaRPr lang="en-US" b="1" dirty="0">
              <a:solidFill>
                <a:srgbClr val="7A0029"/>
              </a:solidFill>
            </a:endParaRPr>
          </a:p>
        </p:txBody>
      </p:sp>
      <p:sp>
        <p:nvSpPr>
          <p:cNvPr id="3" name="Content Placeholder 2"/>
          <p:cNvSpPr>
            <a:spLocks noGrp="1"/>
          </p:cNvSpPr>
          <p:nvPr>
            <p:ph idx="1"/>
          </p:nvPr>
        </p:nvSpPr>
        <p:spPr>
          <a:xfrm>
            <a:off x="2952750" y="1092200"/>
            <a:ext cx="6438900" cy="1676400"/>
          </a:xfrm>
        </p:spPr>
        <p:txBody>
          <a:bodyPr/>
          <a:lstStyle/>
          <a:p>
            <a:r>
              <a:rPr lang="en-US" sz="1600" dirty="0"/>
              <a:t>Participation reached all-time high of 102,000 in January, 2013</a:t>
            </a:r>
          </a:p>
          <a:p>
            <a:r>
              <a:rPr lang="en-US" sz="1600" dirty="0"/>
              <a:t>Participation has been declining and is now at approx. 79,000</a:t>
            </a:r>
          </a:p>
          <a:p>
            <a:r>
              <a:rPr lang="en-US" sz="1600" dirty="0"/>
              <a:t>Average length of participation: 9 months to a year</a:t>
            </a:r>
          </a:p>
          <a:p>
            <a:r>
              <a:rPr lang="en-US" sz="1600" dirty="0"/>
              <a:t>1 out of 4 eligible Vermonters are not participating</a:t>
            </a:r>
            <a:endParaRPr lang="en-US" sz="1800" dirty="0"/>
          </a:p>
          <a:p>
            <a:pPr lvl="1"/>
            <a:endParaRPr lang="en-US" sz="1800" dirty="0"/>
          </a:p>
        </p:txBody>
      </p:sp>
      <p:pic>
        <p:nvPicPr>
          <p:cNvPr id="9218"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6070" y="2781300"/>
            <a:ext cx="5233514" cy="359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Chart 4"/>
          <p:cNvGraphicFramePr/>
          <p:nvPr>
            <p:extLst>
              <p:ext uri="{D42A27DB-BD31-4B8C-83A1-F6EECF244321}">
                <p14:modId xmlns:p14="http://schemas.microsoft.com/office/powerpoint/2010/main" val="929348075"/>
              </p:ext>
            </p:extLst>
          </p:nvPr>
        </p:nvGraphicFramePr>
        <p:xfrm>
          <a:off x="222250" y="2768600"/>
          <a:ext cx="6096000" cy="4064000"/>
        </p:xfrm>
        <a:graphic>
          <a:graphicData uri="http://schemas.openxmlformats.org/drawingml/2006/chart">
            <c:chart xmlns:c="http://schemas.openxmlformats.org/drawingml/2006/chart" xmlns:r="http://schemas.openxmlformats.org/officeDocument/2006/relationships" r:id="rId6"/>
          </a:graphicData>
        </a:graphic>
      </p:graphicFrame>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490" y="5705151"/>
            <a:ext cx="609600" cy="609600"/>
          </a:xfrm>
          <a:prstGeom prst="rect">
            <a:avLst/>
          </a:prstGeom>
        </p:spPr>
      </p:pic>
    </p:spTree>
    <p:extLst>
      <p:ext uri="{BB962C8B-B14F-4D97-AF65-F5344CB8AC3E}">
        <p14:creationId xmlns:p14="http://schemas.microsoft.com/office/powerpoint/2010/main" val="3063965107"/>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5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1828800" y="533400"/>
            <a:ext cx="8534400" cy="1143000"/>
          </a:xfrm>
        </p:spPr>
        <p:txBody>
          <a:bodyPr/>
          <a:lstStyle/>
          <a:p>
            <a:r>
              <a:rPr lang="en-US" sz="2800" b="1" dirty="0">
                <a:solidFill>
                  <a:srgbClr val="7A0029"/>
                </a:solidFill>
              </a:rPr>
              <a:t>What can participants buy with 3SquaresVT?</a:t>
            </a:r>
            <a:endParaRPr lang="en-US" sz="1200" b="1" dirty="0">
              <a:solidFill>
                <a:srgbClr val="7A0029"/>
              </a:solidFill>
            </a:endParaRPr>
          </a:p>
        </p:txBody>
      </p:sp>
      <p:sp>
        <p:nvSpPr>
          <p:cNvPr id="27651" name="Rectangle 3"/>
          <p:cNvSpPr>
            <a:spLocks noGrp="1"/>
          </p:cNvSpPr>
          <p:nvPr>
            <p:ph type="body" sz="half" idx="3"/>
          </p:nvPr>
        </p:nvSpPr>
        <p:spPr>
          <a:xfrm>
            <a:off x="2806700" y="1458268"/>
            <a:ext cx="3962400" cy="3606800"/>
          </a:xfrm>
        </p:spPr>
        <p:txBody>
          <a:bodyPr>
            <a:normAutofit/>
          </a:bodyPr>
          <a:lstStyle/>
          <a:p>
            <a:r>
              <a:rPr lang="en-US" sz="2200" dirty="0"/>
              <a:t>Breads and cereals  </a:t>
            </a:r>
          </a:p>
          <a:p>
            <a:r>
              <a:rPr lang="en-US" sz="2200" dirty="0"/>
              <a:t>Fruits and vegetables</a:t>
            </a:r>
          </a:p>
          <a:p>
            <a:r>
              <a:rPr lang="en-US" sz="2200" dirty="0"/>
              <a:t>Meats, fish and poultry; and   </a:t>
            </a:r>
          </a:p>
          <a:p>
            <a:r>
              <a:rPr lang="en-US" sz="2200" dirty="0"/>
              <a:t>Dairy products</a:t>
            </a:r>
          </a:p>
          <a:p>
            <a:r>
              <a:rPr lang="en-US" sz="2200" dirty="0"/>
              <a:t>Seeds and plants which produce food for the household to eat</a:t>
            </a:r>
          </a:p>
        </p:txBody>
      </p:sp>
      <p:pic>
        <p:nvPicPr>
          <p:cNvPr id="27653" name="Picture 6" descr="N:\Development &amp; PR\Public Relations\Hunger Free Vermont Photographs\3SquaresVT\2012\Senior Photo Shoot City Market 2012\IMG_1666.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769100" y="2209800"/>
            <a:ext cx="3454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0" y="5329535"/>
            <a:ext cx="7620000" cy="707886"/>
          </a:xfrm>
          <a:prstGeom prst="rect">
            <a:avLst/>
          </a:prstGeom>
          <a:noFill/>
        </p:spPr>
        <p:txBody>
          <a:bodyPr wrap="square" rtlCol="0">
            <a:spAutoFit/>
          </a:bodyPr>
          <a:lstStyle/>
          <a:p>
            <a:r>
              <a:rPr lang="en-US" sz="2200" dirty="0">
                <a:latin typeface="Candara" panose="020E0502030303020204" pitchFamily="34" charset="0"/>
              </a:rPr>
              <a:t>Key tenets of program are hunger alleviation and food choice. </a:t>
            </a:r>
          </a:p>
          <a:p>
            <a:endParaRPr lang="en-US"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8653" y="5329535"/>
            <a:ext cx="609600" cy="609600"/>
          </a:xfrm>
          <a:prstGeom prst="rect">
            <a:avLst/>
          </a:prstGeom>
        </p:spPr>
      </p:pic>
    </p:spTree>
    <p:extLst>
      <p:ext uri="{BB962C8B-B14F-4D97-AF65-F5344CB8AC3E}">
        <p14:creationId xmlns:p14="http://schemas.microsoft.com/office/powerpoint/2010/main" val="1823365128"/>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17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1981200" y="274638"/>
            <a:ext cx="8229600" cy="868362"/>
          </a:xfrm>
        </p:spPr>
        <p:txBody>
          <a:bodyPr/>
          <a:lstStyle/>
          <a:p>
            <a:r>
              <a:rPr lang="en-US" b="1" dirty="0" smtClean="0">
                <a:solidFill>
                  <a:srgbClr val="7A0029"/>
                </a:solidFill>
              </a:rPr>
              <a:t>How does it work?</a:t>
            </a:r>
          </a:p>
        </p:txBody>
      </p:sp>
      <p:sp>
        <p:nvSpPr>
          <p:cNvPr id="26627" name="Rectangle 3"/>
          <p:cNvSpPr>
            <a:spLocks noGrp="1"/>
          </p:cNvSpPr>
          <p:nvPr>
            <p:ph type="body" idx="1"/>
          </p:nvPr>
        </p:nvSpPr>
        <p:spPr>
          <a:xfrm>
            <a:off x="1905000" y="1447800"/>
            <a:ext cx="5867400" cy="2286000"/>
          </a:xfrm>
        </p:spPr>
        <p:txBody>
          <a:bodyPr>
            <a:normAutofit lnSpcReduction="10000"/>
          </a:bodyPr>
          <a:lstStyle/>
          <a:p>
            <a:pPr>
              <a:lnSpc>
                <a:spcPct val="80000"/>
              </a:lnSpc>
              <a:buFont typeface="Arial" charset="0"/>
              <a:buNone/>
            </a:pPr>
            <a:r>
              <a:rPr lang="en-US" sz="2400" dirty="0"/>
              <a:t>There Are No Food Stamps</a:t>
            </a:r>
          </a:p>
          <a:p>
            <a:pPr>
              <a:lnSpc>
                <a:spcPct val="80000"/>
              </a:lnSpc>
              <a:buFont typeface="Arial" charset="0"/>
              <a:buNone/>
            </a:pPr>
            <a:endParaRPr lang="en-US" sz="1400" dirty="0"/>
          </a:p>
          <a:p>
            <a:pPr>
              <a:lnSpc>
                <a:spcPct val="80000"/>
              </a:lnSpc>
              <a:spcAft>
                <a:spcPct val="50000"/>
              </a:spcAft>
            </a:pPr>
            <a:r>
              <a:rPr lang="en-US" sz="2400" dirty="0"/>
              <a:t>Electronic Benefits Transfer (EBT) debit-like card – more efficient &amp; anonymous</a:t>
            </a:r>
          </a:p>
          <a:p>
            <a:pPr>
              <a:lnSpc>
                <a:spcPct val="80000"/>
              </a:lnSpc>
              <a:spcAft>
                <a:spcPct val="50000"/>
              </a:spcAft>
            </a:pPr>
            <a:r>
              <a:rPr lang="en-US" sz="2400" dirty="0"/>
              <a:t>Automatic monthly deposit onto card on  1</a:t>
            </a:r>
            <a:r>
              <a:rPr lang="en-US" sz="2400" baseline="30000" dirty="0"/>
              <a:t>st</a:t>
            </a:r>
            <a:r>
              <a:rPr lang="en-US" sz="2400" dirty="0"/>
              <a:t> of month</a:t>
            </a:r>
          </a:p>
        </p:txBody>
      </p:sp>
      <p:pic>
        <p:nvPicPr>
          <p:cNvPr id="26628" name="Picture 5"/>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848600" y="1981200"/>
            <a:ext cx="24574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9" name="Text Box 6"/>
          <p:cNvSpPr txBox="1">
            <a:spLocks noChangeArrowheads="1"/>
          </p:cNvSpPr>
          <p:nvPr/>
        </p:nvSpPr>
        <p:spPr bwMode="auto">
          <a:xfrm>
            <a:off x="3048000" y="3662364"/>
            <a:ext cx="6324600"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ct val="50000"/>
              </a:spcAft>
              <a:buFontTx/>
              <a:buChar char="•"/>
            </a:pPr>
            <a:r>
              <a:rPr lang="en-US" sz="2000" dirty="0">
                <a:latin typeface="Candara" pitchFamily="34" charset="0"/>
              </a:rPr>
              <a:t>Benefits remain on card up to 1 year</a:t>
            </a:r>
          </a:p>
          <a:p>
            <a:pPr eaLnBrk="1" hangingPunct="1">
              <a:spcAft>
                <a:spcPct val="50000"/>
              </a:spcAft>
              <a:buFontTx/>
              <a:buChar char="•"/>
            </a:pPr>
            <a:r>
              <a:rPr lang="en-US" sz="2000" dirty="0">
                <a:latin typeface="Candara" pitchFamily="34" charset="0"/>
              </a:rPr>
              <a:t>To be used anywhere EBT is accepted in USA - 600+ retailers in VT, 40+ farmers’ markets</a:t>
            </a:r>
          </a:p>
          <a:p>
            <a:pPr eaLnBrk="1" hangingPunct="1">
              <a:spcAft>
                <a:spcPct val="50000"/>
              </a:spcAft>
              <a:buFontTx/>
              <a:buChar char="•"/>
            </a:pPr>
            <a:r>
              <a:rPr lang="en-US" sz="2000" dirty="0">
                <a:latin typeface="Candara" pitchFamily="34" charset="0"/>
              </a:rPr>
              <a:t>Important: card may contain other benefits like Reach Up or General Assistance</a:t>
            </a:r>
          </a:p>
          <a:p>
            <a:pPr eaLnBrk="1" hangingPunct="1">
              <a:spcAft>
                <a:spcPct val="50000"/>
              </a:spcAft>
              <a:buFontTx/>
              <a:buChar char="•"/>
            </a:pPr>
            <a:r>
              <a:rPr lang="en-US" sz="2000" dirty="0">
                <a:latin typeface="Candara" pitchFamily="34" charset="0"/>
              </a:rPr>
              <a:t>Households where all members are seniors 65+ or SSI recipients get benefits as cash in their bank accounts</a:t>
            </a:r>
          </a:p>
        </p:txBody>
      </p:sp>
      <p:sp>
        <p:nvSpPr>
          <p:cNvPr id="26630" name="Text Box 7"/>
          <p:cNvSpPr txBox="1">
            <a:spLocks noChangeArrowheads="1"/>
          </p:cNvSpPr>
          <p:nvPr/>
        </p:nvSpPr>
        <p:spPr bwMode="auto">
          <a:xfrm>
            <a:off x="3260726" y="5903913"/>
            <a:ext cx="55022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atin typeface="Candara" pitchFamily="34"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9991" y="5477669"/>
            <a:ext cx="609600" cy="609600"/>
          </a:xfrm>
          <a:prstGeom prst="rect">
            <a:avLst/>
          </a:prstGeom>
        </p:spPr>
      </p:pic>
    </p:spTree>
    <p:extLst>
      <p:ext uri="{BB962C8B-B14F-4D97-AF65-F5344CB8AC3E}">
        <p14:creationId xmlns:p14="http://schemas.microsoft.com/office/powerpoint/2010/main" val="10886963"/>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71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1425</TotalTime>
  <Words>3542</Words>
  <Application>Microsoft Macintosh PowerPoint</Application>
  <PresentationFormat>Widescreen</PresentationFormat>
  <Paragraphs>198</Paragraphs>
  <Slides>22</Slides>
  <Notes>19</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Calibri Light</vt:lpstr>
      <vt:lpstr>Candara</vt:lpstr>
      <vt:lpstr>Times New Roman</vt:lpstr>
      <vt:lpstr>Verdana</vt:lpstr>
      <vt:lpstr>Office Theme</vt:lpstr>
      <vt:lpstr>Back to Basics:  Everything You Need to Know About 3SquaresVT</vt:lpstr>
      <vt:lpstr>Hunger in Vermont</vt:lpstr>
      <vt:lpstr>PowerPoint Presentation</vt:lpstr>
      <vt:lpstr>What is 3SquaresVT?   </vt:lpstr>
      <vt:lpstr>Who is 3SquaresVT for?</vt:lpstr>
      <vt:lpstr>PowerPoint Presentation</vt:lpstr>
      <vt:lpstr>3SquaresVT Participation</vt:lpstr>
      <vt:lpstr>What can participants buy with 3SquaresVT?</vt:lpstr>
      <vt:lpstr>How does it work?</vt:lpstr>
      <vt:lpstr>EBT Card</vt:lpstr>
      <vt:lpstr>Maximum Benefits</vt:lpstr>
      <vt:lpstr>Crop Cash, Farm to Family &amp;  Incentive Programs</vt:lpstr>
      <vt:lpstr>Crop Cash: How it Works</vt:lpstr>
      <vt:lpstr>Crop Cash for Seniors and SSI Households </vt:lpstr>
      <vt:lpstr>Farm to Family: How it Works</vt:lpstr>
      <vt:lpstr>3SquaresVT Helps Communities</vt:lpstr>
      <vt:lpstr>3SVT and Crop Cash Help Farmers Markets</vt:lpstr>
      <vt:lpstr>Barriers To Shopping at Farmers Markets</vt:lpstr>
      <vt:lpstr>Outreach Strategy #1: Create a welcoming environment</vt:lpstr>
      <vt:lpstr>#2: Connect with Key Agencies in Community </vt:lpstr>
      <vt:lpstr>Tools You Can Use </vt:lpstr>
      <vt:lpstr>PowerPoint Presentation</vt:lpstr>
    </vt:vector>
  </TitlesOfParts>
  <Company>Microsoft</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Green</dc:creator>
  <cp:lastModifiedBy>Microsoft Office User</cp:lastModifiedBy>
  <cp:revision>80</cp:revision>
  <cp:lastPrinted>2017-05-08T17:30:38Z</cp:lastPrinted>
  <dcterms:created xsi:type="dcterms:W3CDTF">2017-01-31T20:35:37Z</dcterms:created>
  <dcterms:modified xsi:type="dcterms:W3CDTF">2017-05-08T17:36:39Z</dcterms:modified>
</cp:coreProperties>
</file>